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0" r:id="rId2"/>
    <p:sldId id="307" r:id="rId3"/>
    <p:sldId id="261" r:id="rId4"/>
    <p:sldId id="289" r:id="rId5"/>
    <p:sldId id="290" r:id="rId6"/>
    <p:sldId id="297" r:id="rId7"/>
    <p:sldId id="291" r:id="rId8"/>
    <p:sldId id="302" r:id="rId9"/>
    <p:sldId id="292" r:id="rId10"/>
    <p:sldId id="293" r:id="rId11"/>
    <p:sldId id="299" r:id="rId12"/>
    <p:sldId id="294" r:id="rId13"/>
    <p:sldId id="296" r:id="rId14"/>
    <p:sldId id="276" r:id="rId15"/>
    <p:sldId id="303" r:id="rId16"/>
    <p:sldId id="301" r:id="rId17"/>
    <p:sldId id="295" r:id="rId18"/>
    <p:sldId id="273" r:id="rId19"/>
    <p:sldId id="266" r:id="rId20"/>
    <p:sldId id="283" r:id="rId21"/>
    <p:sldId id="284" r:id="rId22"/>
    <p:sldId id="305" r:id="rId23"/>
    <p:sldId id="306" r:id="rId24"/>
    <p:sldId id="286" r:id="rId25"/>
  </p:sldIdLst>
  <p:sldSz cx="7562850" cy="10688638"/>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dicis Pontpoint - Qualité de Vie" initials="MP-QdV" lastIdx="0" clrIdx="0">
    <p:extLst>
      <p:ext uri="{19B8F6BF-5375-455C-9EA6-DF929625EA0E}">
        <p15:presenceInfo xmlns:p15="http://schemas.microsoft.com/office/powerpoint/2012/main" userId="Medicis Pontpoint - Qualité de Vie" providerId="None"/>
      </p:ext>
    </p:extLst>
  </p:cmAuthor>
  <p:cmAuthor id="2" name="Medicis Pontpoint - Qualité de Vie" initials="MP-QdV [2]" lastIdx="1" clrIdx="1">
    <p:extLst>
      <p:ext uri="{19B8F6BF-5375-455C-9EA6-DF929625EA0E}">
        <p15:presenceInfo xmlns:p15="http://schemas.microsoft.com/office/powerpoint/2012/main" userId="S-1-5-21-1508939343-2933542139-1514774565-6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D60093"/>
    <a:srgbClr val="E6665C"/>
    <a:srgbClr val="CC99FF"/>
    <a:srgbClr val="FF6699"/>
    <a:srgbClr val="604E48"/>
    <a:srgbClr val="755E56"/>
    <a:srgbClr val="6D5851"/>
    <a:srgbClr val="FFFFFF"/>
    <a:srgbClr val="5242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51" autoAdjust="0"/>
  </p:normalViewPr>
  <p:slideViewPr>
    <p:cSldViewPr snapToGrid="0" snapToObjects="1">
      <p:cViewPr varScale="1">
        <p:scale>
          <a:sx n="85" d="100"/>
          <a:sy n="85" d="100"/>
        </p:scale>
        <p:origin x="2784" y="102"/>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B7B16A0-31E8-C845-84AA-6903F401FD19}" type="datetimeFigureOut">
              <a:rPr lang="fr-FR" smtClean="0"/>
              <a:t>28/04/2025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3388356-AA1F-C942-8EE3-DA7B18AD0E76}" type="slidenum">
              <a:rPr lang="fr-FR" smtClean="0"/>
              <a:t>‹N°›</a:t>
            </a:fld>
            <a:endParaRPr lang="fr-FR"/>
          </a:p>
        </p:txBody>
      </p:sp>
    </p:spTree>
    <p:extLst>
      <p:ext uri="{BB962C8B-B14F-4D97-AF65-F5344CB8AC3E}">
        <p14:creationId xmlns:p14="http://schemas.microsoft.com/office/powerpoint/2010/main" val="2954433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EBC6E9-2D90-6944-8CE2-B76C8D17DBB4}" type="datetimeFigureOut">
              <a:rPr lang="fr-FR" smtClean="0"/>
              <a:t>28/04/2025</a:t>
            </a:fld>
            <a:endParaRPr lang="fr-FR"/>
          </a:p>
        </p:txBody>
      </p:sp>
      <p:sp>
        <p:nvSpPr>
          <p:cNvPr id="4" name="Espace réservé de l'image des diapositives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E356207-A42C-5448-8700-0CBE3668169B}" type="slidenum">
              <a:rPr lang="fr-FR" smtClean="0"/>
              <a:t>‹N°›</a:t>
            </a:fld>
            <a:endParaRPr lang="fr-FR"/>
          </a:p>
        </p:txBody>
      </p:sp>
    </p:spTree>
    <p:extLst>
      <p:ext uri="{BB962C8B-B14F-4D97-AF65-F5344CB8AC3E}">
        <p14:creationId xmlns:p14="http://schemas.microsoft.com/office/powerpoint/2010/main" val="379665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28/04/2025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41444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5ADFA3-6D09-134D-AA88-A61BDE351E7C}" type="datetimeFigureOut">
              <a:rPr lang="fr-FR" smtClean="0"/>
              <a:t>28/04/2025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143209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5ADFA3-6D09-134D-AA88-A61BDE351E7C}" type="datetimeFigureOut">
              <a:rPr lang="fr-FR" smtClean="0"/>
              <a:t>28/04/2025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84177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28/04/2025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77417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28/04/2025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61058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5ADFA3-6D09-134D-AA88-A61BDE351E7C}" type="datetimeFigureOut">
              <a:rPr lang="fr-FR" smtClean="0"/>
              <a:t>28/04/2025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417293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25ADFA3-6D09-134D-AA88-A61BDE351E7C}" type="datetimeFigureOut">
              <a:rPr lang="fr-FR" smtClean="0"/>
              <a:t>28/04/2025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93049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25ADFA3-6D09-134D-AA88-A61BDE351E7C}" type="datetimeFigureOut">
              <a:rPr lang="fr-FR" smtClean="0"/>
              <a:t>28/04/2025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00323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5ADFA3-6D09-134D-AA88-A61BDE351E7C}" type="datetimeFigureOut">
              <a:rPr lang="fr-FR" smtClean="0"/>
              <a:t>28/04/2025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2079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5ADFA3-6D09-134D-AA88-A61BDE351E7C}" type="datetimeFigureOut">
              <a:rPr lang="fr-FR" smtClean="0"/>
              <a:t>28/04/2025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46275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5ADFA3-6D09-134D-AA88-A61BDE351E7C}" type="datetimeFigureOut">
              <a:rPr lang="fr-FR" smtClean="0"/>
              <a:t>28/04/2025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4090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900" b="1" i="0">
                <a:solidFill>
                  <a:schemeClr val="tx1">
                    <a:tint val="75000"/>
                  </a:schemeClr>
                </a:solidFill>
                <a:latin typeface="Arial"/>
                <a:cs typeface="Arial"/>
              </a:defRPr>
            </a:lvl1pPr>
          </a:lstStyle>
          <a:p>
            <a:fld id="{D25ADFA3-6D09-134D-AA88-A61BDE351E7C}" type="datetimeFigureOut">
              <a:rPr lang="fr-FR" smtClean="0"/>
              <a:pPr/>
              <a:t>28/04/2025</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900" b="1" i="0">
                <a:solidFill>
                  <a:schemeClr val="tx1">
                    <a:tint val="75000"/>
                  </a:schemeClr>
                </a:solidFill>
                <a:latin typeface="Arial"/>
                <a:cs typeface="Aria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900" b="1" i="0">
                <a:solidFill>
                  <a:schemeClr val="tx1">
                    <a:tint val="75000"/>
                  </a:schemeClr>
                </a:solidFill>
                <a:latin typeface="Arial"/>
                <a:cs typeface="Arial"/>
              </a:defRPr>
            </a:lvl1pPr>
          </a:lstStyle>
          <a:p>
            <a:fld id="{5D5E2455-803E-1648-97B5-B803AFB9661C}" type="slidenum">
              <a:rPr lang="fr-FR" smtClean="0"/>
              <a:pPr/>
              <a:t>‹N°›</a:t>
            </a:fld>
            <a:endParaRPr lang="fr-FR"/>
          </a:p>
        </p:txBody>
      </p:sp>
    </p:spTree>
    <p:extLst>
      <p:ext uri="{BB962C8B-B14F-4D97-AF65-F5344CB8AC3E}">
        <p14:creationId xmlns:p14="http://schemas.microsoft.com/office/powerpoint/2010/main" val="226860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i="0"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000" b="0" i="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600" b="1"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b="1"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dvdpri-my.sharepoint.com/personal/nvignolet_expertise-soins_fr/Documents/Doc1.docx?web=1"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9.jpeg"/><Relationship Id="rId7" Type="http://schemas.openxmlformats.org/officeDocument/2006/relationships/image" Target="../media/image47.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9.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9.jpe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1.png"/><Relationship Id="rId5" Type="http://schemas.microsoft.com/office/2007/relationships/hdphoto" Target="../media/hdphoto2.wdp"/><Relationship Id="rId10" Type="http://schemas.openxmlformats.org/officeDocument/2006/relationships/image" Target="../media/image53.jpeg"/><Relationship Id="rId4" Type="http://schemas.openxmlformats.org/officeDocument/2006/relationships/image" Target="../media/image50.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8.png"/><Relationship Id="rId7" Type="http://schemas.openxmlformats.org/officeDocument/2006/relationships/image" Target="../media/image55.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54.png"/><Relationship Id="rId4" Type="http://schemas.openxmlformats.org/officeDocument/2006/relationships/image" Target="../media/image9.jpeg"/><Relationship Id="rId9"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6.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58.png"/><Relationship Id="rId7" Type="http://schemas.openxmlformats.org/officeDocument/2006/relationships/image" Target="../media/image68.png"/><Relationship Id="rId2" Type="http://schemas.openxmlformats.org/officeDocument/2006/relationships/image" Target="../media/image57.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67.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9.jpeg"/><Relationship Id="rId7"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0.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5.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24.emf"/><Relationship Id="rId4" Type="http://schemas.openxmlformats.org/officeDocument/2006/relationships/image" Target="../media/image26.png"/><Relationship Id="rId9"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8.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png"/><Relationship Id="rId5" Type="http://schemas.openxmlformats.org/officeDocument/2006/relationships/image" Target="../media/image10.png"/><Relationship Id="rId10" Type="http://schemas.openxmlformats.org/officeDocument/2006/relationships/image" Target="../media/image30.emf"/><Relationship Id="rId4" Type="http://schemas.openxmlformats.org/officeDocument/2006/relationships/image" Target="../media/image9.jpeg"/><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61425" y="359998"/>
            <a:ext cx="6840000" cy="1907998"/>
          </a:xfrm>
          <a:prstGeom prst="rect">
            <a:avLst/>
          </a:prstGeom>
          <a:solidFill>
            <a:srgbClr val="C50B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descr="empreinte_blanc_fondtransparent.png"/>
          <p:cNvPicPr>
            <a:picLocks noChangeAspect="1"/>
          </p:cNvPicPr>
          <p:nvPr/>
        </p:nvPicPr>
        <p:blipFill rotWithShape="1">
          <a:blip r:embed="rId2" cstate="email">
            <a:extLst>
              <a:ext uri="{28A0092B-C50C-407E-A947-70E740481C1C}">
                <a14:useLocalDpi xmlns:a14="http://schemas.microsoft.com/office/drawing/2010/main" val="0"/>
              </a:ext>
            </a:extLst>
          </a:blip>
          <a:srcRect r="-3050"/>
          <a:stretch/>
        </p:blipFill>
        <p:spPr>
          <a:xfrm>
            <a:off x="5098055" y="306131"/>
            <a:ext cx="2103370" cy="1931854"/>
          </a:xfrm>
          <a:prstGeom prst="rect">
            <a:avLst/>
          </a:prstGeom>
          <a:ln>
            <a:noFill/>
          </a:ln>
        </p:spPr>
      </p:pic>
      <p:sp>
        <p:nvSpPr>
          <p:cNvPr id="27" name="Text Box 6"/>
          <p:cNvSpPr txBox="1">
            <a:spLocks noChangeArrowheads="1"/>
          </p:cNvSpPr>
          <p:nvPr/>
        </p:nvSpPr>
        <p:spPr bwMode="auto">
          <a:xfrm>
            <a:off x="360000" y="1258790"/>
            <a:ext cx="4896000" cy="53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88000" tIns="0" rIns="0" bIns="0" anchor="t">
            <a:noAutofit/>
          </a:bodyPr>
          <a:lstStyle>
            <a:lvl1pPr>
              <a:defRPr sz="1400" b="1">
                <a:solidFill>
                  <a:schemeClr val="accent2"/>
                </a:solidFill>
                <a:latin typeface="Arial" charset="0"/>
                <a:ea typeface="ＭＳ Ｐゴシック" charset="0"/>
                <a:cs typeface="Arial" charset="0"/>
              </a:defRPr>
            </a:lvl1pPr>
            <a:lvl2pPr marL="742950" indent="-285750">
              <a:defRPr>
                <a:solidFill>
                  <a:schemeClr val="hlink"/>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b="1">
                <a:solidFill>
                  <a:schemeClr val="tx1"/>
                </a:solidFill>
                <a:latin typeface="Arial" charset="0"/>
                <a:ea typeface="Arial" charset="0"/>
                <a:cs typeface="Arial" charset="0"/>
              </a:defRPr>
            </a:lvl4pPr>
            <a:lvl5pPr marL="2057400" indent="-228600">
              <a:defRPr sz="1200" i="1">
                <a:solidFill>
                  <a:schemeClr val="tx1"/>
                </a:solidFill>
                <a:latin typeface="Arial" charset="0"/>
                <a:ea typeface="Arial" charset="0"/>
                <a:cs typeface="Arial" charset="0"/>
              </a:defRPr>
            </a:lvl5pPr>
            <a:lvl6pPr marL="2514600" indent="-228600" eaLnBrk="0" hangingPunct="0">
              <a:defRPr sz="1200" i="1">
                <a:solidFill>
                  <a:schemeClr val="tx1"/>
                </a:solidFill>
                <a:latin typeface="Arial" charset="0"/>
                <a:ea typeface="Arial" charset="0"/>
                <a:cs typeface="Arial" charset="0"/>
              </a:defRPr>
            </a:lvl6pPr>
            <a:lvl7pPr marL="2971800" indent="-228600" eaLnBrk="0" hangingPunct="0">
              <a:defRPr sz="1200" i="1">
                <a:solidFill>
                  <a:schemeClr val="tx1"/>
                </a:solidFill>
                <a:latin typeface="Arial" charset="0"/>
                <a:ea typeface="Arial" charset="0"/>
                <a:cs typeface="Arial" charset="0"/>
              </a:defRPr>
            </a:lvl7pPr>
            <a:lvl8pPr marL="3429000" indent="-228600" eaLnBrk="0" hangingPunct="0">
              <a:defRPr sz="1200" i="1">
                <a:solidFill>
                  <a:schemeClr val="tx1"/>
                </a:solidFill>
                <a:latin typeface="Arial" charset="0"/>
                <a:ea typeface="Arial" charset="0"/>
                <a:cs typeface="Arial" charset="0"/>
              </a:defRPr>
            </a:lvl8pPr>
            <a:lvl9pPr marL="3886200" indent="-228600" eaLnBrk="0" hangingPunct="0">
              <a:defRPr sz="1200" i="1">
                <a:solidFill>
                  <a:schemeClr val="tx1"/>
                </a:solidFill>
                <a:latin typeface="Arial" charset="0"/>
                <a:ea typeface="Arial" charset="0"/>
                <a:cs typeface="Arial" charset="0"/>
              </a:defRPr>
            </a:lvl9pPr>
          </a:lstStyle>
          <a:p>
            <a:pPr>
              <a:lnSpc>
                <a:spcPct val="70000"/>
              </a:lnSpc>
            </a:pPr>
            <a:r>
              <a:rPr lang="fr-FR" sz="2800" dirty="0">
                <a:solidFill>
                  <a:srgbClr val="FFFFFF"/>
                </a:solidFill>
              </a:rPr>
              <a:t>Les </a:t>
            </a:r>
            <a:r>
              <a:rPr lang="fr-FR" sz="2800" dirty="0" smtClean="0">
                <a:solidFill>
                  <a:srgbClr val="FFFFFF"/>
                </a:solidFill>
              </a:rPr>
              <a:t>Jardins Médicis</a:t>
            </a:r>
            <a:endParaRPr lang="fr-FR" sz="2800" dirty="0">
              <a:solidFill>
                <a:srgbClr val="FFFFFF"/>
              </a:solidFill>
            </a:endParaRPr>
          </a:p>
        </p:txBody>
      </p:sp>
      <p:sp>
        <p:nvSpPr>
          <p:cNvPr id="30" name="Rectangle 5"/>
          <p:cNvSpPr>
            <a:spLocks noChangeArrowheads="1"/>
          </p:cNvSpPr>
          <p:nvPr/>
        </p:nvSpPr>
        <p:spPr bwMode="auto">
          <a:xfrm>
            <a:off x="361425" y="10276555"/>
            <a:ext cx="6840000" cy="361950"/>
          </a:xfrm>
          <a:prstGeom prst="rect">
            <a:avLst/>
          </a:prstGeom>
          <a:noFill/>
          <a:ln>
            <a:noFill/>
          </a:ln>
          <a:effectLst/>
        </p:spPr>
        <p:txBody>
          <a:bodyPr wrap="none" anchor="ctr"/>
          <a:lstStyle/>
          <a:p>
            <a:pPr algn="ctr"/>
            <a:r>
              <a:rPr lang="fr-FR" sz="900" dirty="0" smtClean="0">
                <a:solidFill>
                  <a:srgbClr val="52423C"/>
                </a:solidFill>
                <a:latin typeface="Arial"/>
                <a:cs typeface="Arial"/>
              </a:rPr>
              <a:t>31 place de la ferme du </a:t>
            </a:r>
            <a:r>
              <a:rPr lang="fr-FR" sz="900" dirty="0" err="1" smtClean="0">
                <a:solidFill>
                  <a:srgbClr val="52423C"/>
                </a:solidFill>
                <a:latin typeface="Arial"/>
                <a:cs typeface="Arial"/>
              </a:rPr>
              <a:t>Fay</a:t>
            </a:r>
            <a:r>
              <a:rPr lang="fr-FR" sz="900" dirty="0" smtClean="0">
                <a:solidFill>
                  <a:srgbClr val="52423C"/>
                </a:solidFill>
                <a:latin typeface="Arial"/>
                <a:cs typeface="Arial"/>
              </a:rPr>
              <a:t> 60700 PONTPOINT • </a:t>
            </a:r>
            <a:r>
              <a:rPr lang="fr-FR" sz="900" dirty="0">
                <a:solidFill>
                  <a:srgbClr val="52423C"/>
                </a:solidFill>
                <a:latin typeface="Arial"/>
                <a:cs typeface="Arial"/>
              </a:rPr>
              <a:t>Tél. : </a:t>
            </a:r>
            <a:r>
              <a:rPr lang="fr-FR" sz="900" dirty="0" smtClean="0">
                <a:solidFill>
                  <a:srgbClr val="52423C"/>
                </a:solidFill>
                <a:latin typeface="Arial"/>
                <a:cs typeface="Arial"/>
              </a:rPr>
              <a:t>03 44 56 82 82 • medicis-pontpoint@domusvi.com </a:t>
            </a:r>
            <a:endParaRPr lang="fr-FR" sz="900" dirty="0">
              <a:solidFill>
                <a:srgbClr val="52423C"/>
              </a:solidFill>
              <a:latin typeface="Arial"/>
              <a:cs typeface="Arial"/>
            </a:endParaRPr>
          </a:p>
        </p:txBody>
      </p:sp>
      <p:pic>
        <p:nvPicPr>
          <p:cNvPr id="64" name="Image 63"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3425" y="9795632"/>
            <a:ext cx="1655999" cy="480923"/>
          </a:xfrm>
          <a:prstGeom prst="rect">
            <a:avLst/>
          </a:prstGeom>
        </p:spPr>
      </p:pic>
      <p:sp>
        <p:nvSpPr>
          <p:cNvPr id="41" name="Espace réservé de la date 3"/>
          <p:cNvSpPr>
            <a:spLocks noGrp="1"/>
          </p:cNvSpPr>
          <p:nvPr>
            <p:ph type="dt" sz="half" idx="10"/>
          </p:nvPr>
        </p:nvSpPr>
        <p:spPr>
          <a:xfrm>
            <a:off x="5255999" y="830757"/>
            <a:ext cx="1764665" cy="946284"/>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6800" rIns="0" bIns="46800"/>
          <a:lstStyle>
            <a:lvl1pPr>
              <a:defRPr sz="1400" b="1">
                <a:solidFill>
                  <a:schemeClr val="accent2"/>
                </a:solidFill>
                <a:latin typeface="Arial" charset="0"/>
                <a:ea typeface="ＭＳ Ｐゴシック" charset="0"/>
                <a:cs typeface="Arial" charset="0"/>
              </a:defRPr>
            </a:lvl1pPr>
            <a:lvl2pPr marL="742950" indent="-285750">
              <a:defRPr>
                <a:solidFill>
                  <a:schemeClr val="hlink"/>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b="1">
                <a:solidFill>
                  <a:schemeClr val="tx1"/>
                </a:solidFill>
                <a:latin typeface="Arial" charset="0"/>
                <a:ea typeface="Arial" charset="0"/>
                <a:cs typeface="Arial" charset="0"/>
              </a:defRPr>
            </a:lvl4pPr>
            <a:lvl5pPr marL="2057400" indent="-228600">
              <a:defRPr sz="1200" i="1">
                <a:solidFill>
                  <a:schemeClr val="tx1"/>
                </a:solidFill>
                <a:latin typeface="Arial" charset="0"/>
                <a:ea typeface="Arial" charset="0"/>
                <a:cs typeface="Arial" charset="0"/>
              </a:defRPr>
            </a:lvl5pPr>
            <a:lvl6pPr marL="2514600" indent="-228600" eaLnBrk="0" hangingPunct="0">
              <a:defRPr sz="1200" i="1">
                <a:solidFill>
                  <a:schemeClr val="tx1"/>
                </a:solidFill>
                <a:latin typeface="Arial" charset="0"/>
                <a:ea typeface="Arial" charset="0"/>
                <a:cs typeface="Arial" charset="0"/>
              </a:defRPr>
            </a:lvl6pPr>
            <a:lvl7pPr marL="2971800" indent="-228600" eaLnBrk="0" hangingPunct="0">
              <a:defRPr sz="1200" i="1">
                <a:solidFill>
                  <a:schemeClr val="tx1"/>
                </a:solidFill>
                <a:latin typeface="Arial" charset="0"/>
                <a:ea typeface="Arial" charset="0"/>
                <a:cs typeface="Arial" charset="0"/>
              </a:defRPr>
            </a:lvl7pPr>
            <a:lvl8pPr marL="3429000" indent="-228600" eaLnBrk="0" hangingPunct="0">
              <a:defRPr sz="1200" i="1">
                <a:solidFill>
                  <a:schemeClr val="tx1"/>
                </a:solidFill>
                <a:latin typeface="Arial" charset="0"/>
                <a:ea typeface="Arial" charset="0"/>
                <a:cs typeface="Arial" charset="0"/>
              </a:defRPr>
            </a:lvl8pPr>
            <a:lvl9pPr marL="3886200" indent="-228600" eaLnBrk="0" hangingPunct="0">
              <a:defRPr sz="1200" i="1">
                <a:solidFill>
                  <a:schemeClr val="tx1"/>
                </a:solidFill>
                <a:latin typeface="Arial" charset="0"/>
                <a:ea typeface="Arial" charset="0"/>
                <a:cs typeface="Arial" charset="0"/>
              </a:defRPr>
            </a:lvl9pPr>
          </a:lstStyle>
          <a:p>
            <a:pPr algn="ctr">
              <a:lnSpc>
                <a:spcPct val="80000"/>
              </a:lnSpc>
            </a:pPr>
            <a:r>
              <a:rPr lang="fr-FR" sz="2400" dirty="0" smtClean="0">
                <a:solidFill>
                  <a:srgbClr val="755E56"/>
                </a:solidFill>
              </a:rPr>
              <a:t>AVRIL</a:t>
            </a:r>
          </a:p>
          <a:p>
            <a:pPr algn="ctr">
              <a:lnSpc>
                <a:spcPct val="80000"/>
              </a:lnSpc>
            </a:pPr>
            <a:r>
              <a:rPr lang="fr-FR" sz="2400" dirty="0" smtClean="0">
                <a:solidFill>
                  <a:srgbClr val="755E56"/>
                </a:solidFill>
              </a:rPr>
              <a:t>2025</a:t>
            </a:r>
            <a:endParaRPr lang="fr-FR" sz="2400" dirty="0">
              <a:solidFill>
                <a:srgbClr val="755E56"/>
              </a:solidFill>
            </a:endParaRPr>
          </a:p>
        </p:txBody>
      </p:sp>
      <p:pic>
        <p:nvPicPr>
          <p:cNvPr id="3" name="Imag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6581" y="2335190"/>
            <a:ext cx="2971839" cy="2676293"/>
          </a:xfrm>
          <a:prstGeom prst="rect">
            <a:avLst/>
          </a:prstGeom>
        </p:spPr>
      </p:pic>
      <p:pic>
        <p:nvPicPr>
          <p:cNvPr id="23" name="Image 22" descr="domusVi_fondempreinte_blanc.png">
            <a:hlinkClick r:id="rId5"/>
          </p:cNvPr>
          <p:cNvPicPr>
            <a:picLocks noChangeAspect="1"/>
          </p:cNvPicPr>
          <p:nvPr/>
        </p:nvPicPr>
        <p:blipFill rotWithShape="1">
          <a:blip r:embed="rId6" cstate="email">
            <a:extLst>
              <a:ext uri="{28A0092B-C50C-407E-A947-70E740481C1C}">
                <a14:useLocalDpi xmlns:a14="http://schemas.microsoft.com/office/drawing/2010/main" val="0"/>
              </a:ext>
            </a:extLst>
          </a:blip>
          <a:srcRect l="70925" t="32498" r="10496" b="31526"/>
          <a:stretch/>
        </p:blipFill>
        <p:spPr>
          <a:xfrm>
            <a:off x="231880" y="2305980"/>
            <a:ext cx="2971839" cy="2804591"/>
          </a:xfrm>
          <a:prstGeom prst="rect">
            <a:avLst/>
          </a:prstGeom>
        </p:spPr>
      </p:pic>
      <p:sp>
        <p:nvSpPr>
          <p:cNvPr id="63" name="Rectangle 4"/>
          <p:cNvSpPr txBox="1">
            <a:spLocks noChangeArrowheads="1"/>
          </p:cNvSpPr>
          <p:nvPr/>
        </p:nvSpPr>
        <p:spPr>
          <a:xfrm>
            <a:off x="2916000" y="3415277"/>
            <a:ext cx="4679999" cy="3769789"/>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2">
              <a:lnSpc>
                <a:spcPct val="90000"/>
              </a:lnSpc>
              <a:spcBef>
                <a:spcPts val="0"/>
              </a:spcBef>
            </a:pPr>
            <a:endParaRPr lang="fr-FR" sz="1800" dirty="0">
              <a:solidFill>
                <a:schemeClr val="tx1"/>
              </a:solidFill>
              <a:latin typeface="Arial" charset="0"/>
              <a:cs typeface="Arial" charset="0"/>
            </a:endParaRPr>
          </a:p>
        </p:txBody>
      </p:sp>
      <p:sp>
        <p:nvSpPr>
          <p:cNvPr id="4" name="Rectangle 3"/>
          <p:cNvSpPr/>
          <p:nvPr/>
        </p:nvSpPr>
        <p:spPr>
          <a:xfrm>
            <a:off x="3880859" y="2411493"/>
            <a:ext cx="3320566" cy="369332"/>
          </a:xfrm>
          <a:prstGeom prst="rect">
            <a:avLst/>
          </a:prstGeom>
        </p:spPr>
        <p:txBody>
          <a:bodyPr wrap="square">
            <a:spAutoFit/>
          </a:bodyPr>
          <a:lstStyle/>
          <a:p>
            <a:endParaRPr lang="fr-FR" dirty="0"/>
          </a:p>
        </p:txBody>
      </p:sp>
      <p:pic>
        <p:nvPicPr>
          <p:cNvPr id="12" name="Image 11" descr="Poésie Le réveil des animaux de Marcel Zaragoza - Poésie illustrée &quot;Le  réveil des animaux&quot;"/>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60746" y="2411492"/>
            <a:ext cx="4073525" cy="7113507"/>
          </a:xfrm>
          <a:prstGeom prst="rect">
            <a:avLst/>
          </a:prstGeom>
          <a:noFill/>
          <a:ln>
            <a:noFill/>
          </a:ln>
        </p:spPr>
      </p:pic>
      <p:pic>
        <p:nvPicPr>
          <p:cNvPr id="2050" name="Picture 2" descr="Gifs animés printemps gratuits - Le blog de zap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518" y="5591494"/>
            <a:ext cx="3000856" cy="202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754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Sous-titre 2"/>
          <p:cNvSpPr>
            <a:spLocks noGrp="1"/>
          </p:cNvSpPr>
          <p:nvPr>
            <p:ph type="subTitle" idx="1"/>
          </p:nvPr>
        </p:nvSpPr>
        <p:spPr>
          <a:xfrm>
            <a:off x="2184400" y="5523495"/>
            <a:ext cx="4244022" cy="1029705"/>
          </a:xfrm>
        </p:spPr>
        <p:txBody>
          <a:bodyPr>
            <a:normAutofit fontScale="92500"/>
          </a:bodyPr>
          <a:lstStyle/>
          <a:p>
            <a:r>
              <a:rPr lang="fr-FR" b="1" dirty="0" smtClean="0">
                <a:solidFill>
                  <a:srgbClr val="E6665C"/>
                </a:solidFill>
              </a:rPr>
              <a:t>Musicothérapie avec Lydie, les personnes accompagnées prennent plaisir </a:t>
            </a:r>
            <a:r>
              <a:rPr lang="fr-FR" b="1" dirty="0">
                <a:solidFill>
                  <a:srgbClr val="E6665C"/>
                </a:solidFill>
              </a:rPr>
              <a:t>à</a:t>
            </a:r>
            <a:r>
              <a:rPr lang="fr-FR" b="1" dirty="0" smtClean="0">
                <a:solidFill>
                  <a:srgbClr val="E6665C"/>
                </a:solidFill>
              </a:rPr>
              <a:t> </a:t>
            </a:r>
            <a:r>
              <a:rPr lang="fr-FR" b="1" dirty="0" smtClean="0">
                <a:solidFill>
                  <a:srgbClr val="E6665C"/>
                </a:solidFill>
              </a:rPr>
              <a:t>jouer du </a:t>
            </a:r>
            <a:r>
              <a:rPr lang="fr-FR" b="1" dirty="0" smtClean="0">
                <a:solidFill>
                  <a:srgbClr val="E6665C"/>
                </a:solidFill>
              </a:rPr>
              <a:t>violon.</a:t>
            </a:r>
            <a:endParaRPr lang="fr-FR" b="1" dirty="0">
              <a:solidFill>
                <a:srgbClr val="E6665C"/>
              </a:solidFill>
            </a:endParaRP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10</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Musicothérapie avec Lydie</a:t>
            </a:r>
            <a:endParaRPr lang="fr-FR" sz="2200" dirty="0">
              <a:solidFill>
                <a:srgbClr val="FFFFFF"/>
              </a:solidFill>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8263" y="1645367"/>
            <a:ext cx="5226050" cy="3753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67813" y="6589952"/>
            <a:ext cx="4806950" cy="3605213"/>
          </a:xfrm>
          <a:prstGeom prst="rect">
            <a:avLst/>
          </a:prstGeom>
          <a:ln>
            <a:noFill/>
          </a:ln>
          <a:effectLst>
            <a:softEdge rad="112500"/>
          </a:effectLst>
        </p:spPr>
      </p:pic>
    </p:spTree>
    <p:extLst>
      <p:ext uri="{BB962C8B-B14F-4D97-AF65-F5344CB8AC3E}">
        <p14:creationId xmlns:p14="http://schemas.microsoft.com/office/powerpoint/2010/main" val="3143644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1134" y="-18165"/>
            <a:ext cx="5456393" cy="707197"/>
          </a:xfrm>
          <a:prstGeom prst="rect">
            <a:avLst/>
          </a:prstGeom>
        </p:spPr>
      </p:pic>
      <p:pic>
        <p:nvPicPr>
          <p:cNvPr id="3" name="Image 2"/>
          <p:cNvPicPr>
            <a:picLocks noChangeAspect="1"/>
          </p:cNvPicPr>
          <p:nvPr/>
        </p:nvPicPr>
        <p:blipFill>
          <a:blip r:embed="rId3"/>
          <a:stretch>
            <a:fillRect/>
          </a:stretch>
        </p:blipFill>
        <p:spPr>
          <a:xfrm>
            <a:off x="5796590" y="245522"/>
            <a:ext cx="1633870" cy="475529"/>
          </a:xfrm>
          <a:prstGeom prst="rect">
            <a:avLst/>
          </a:prstGeom>
        </p:spPr>
      </p:pic>
      <p:pic>
        <p:nvPicPr>
          <p:cNvPr id="4" name="Image 3"/>
          <p:cNvPicPr>
            <a:picLocks noChangeAspect="1"/>
          </p:cNvPicPr>
          <p:nvPr/>
        </p:nvPicPr>
        <p:blipFill>
          <a:blip r:embed="rId4"/>
          <a:stretch>
            <a:fillRect/>
          </a:stretch>
        </p:blipFill>
        <p:spPr>
          <a:xfrm>
            <a:off x="103468" y="980055"/>
            <a:ext cx="853514" cy="829128"/>
          </a:xfrm>
          <a:prstGeom prst="rect">
            <a:avLst/>
          </a:prstGeom>
        </p:spPr>
      </p:pic>
      <p:pic>
        <p:nvPicPr>
          <p:cNvPr id="7" name="Image 6"/>
          <p:cNvPicPr>
            <a:picLocks noChangeAspect="1"/>
          </p:cNvPicPr>
          <p:nvPr/>
        </p:nvPicPr>
        <p:blipFill>
          <a:blip r:embed="rId5"/>
          <a:stretch>
            <a:fillRect/>
          </a:stretch>
        </p:blipFill>
        <p:spPr>
          <a:xfrm>
            <a:off x="590155" y="1217820"/>
            <a:ext cx="6840305" cy="591363"/>
          </a:xfrm>
          <a:prstGeom prst="rect">
            <a:avLst/>
          </a:prstGeom>
        </p:spPr>
      </p:pic>
      <p:pic>
        <p:nvPicPr>
          <p:cNvPr id="1029" name="Picture 5" descr="https://files.meilleurduchef.com/mdc/photo/recette/tarte-fruits/tarte-fruits-120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983415" y="1699418"/>
            <a:ext cx="3813175" cy="2859881"/>
          </a:xfrm>
          <a:prstGeom prst="rect">
            <a:avLst/>
          </a:prstGeom>
          <a:noFill/>
          <a:extLst>
            <a:ext uri="{909E8E84-426E-40DD-AFC4-6F175D3DCCD1}">
              <a14:hiddenFill xmlns:a14="http://schemas.microsoft.com/office/drawing/2010/main">
                <a:solidFill>
                  <a:srgbClr val="FFFFFF"/>
                </a:solidFill>
              </a14:hiddenFill>
            </a:ext>
          </a:extLst>
        </p:spPr>
      </p:pic>
      <p:sp>
        <p:nvSpPr>
          <p:cNvPr id="9" name="Sous-titre 8"/>
          <p:cNvSpPr>
            <a:spLocks noGrp="1"/>
          </p:cNvSpPr>
          <p:nvPr>
            <p:ph type="subTitle" idx="1"/>
          </p:nvPr>
        </p:nvSpPr>
        <p:spPr>
          <a:xfrm>
            <a:off x="1134428" y="4851401"/>
            <a:ext cx="5293995" cy="5384800"/>
          </a:xfrm>
        </p:spPr>
        <p:txBody>
          <a:bodyPr>
            <a:normAutofit/>
          </a:bodyPr>
          <a:lstStyle/>
          <a:p>
            <a:pPr algn="l" fontAlgn="base"/>
            <a:r>
              <a:rPr lang="fr-FR" dirty="0">
                <a:solidFill>
                  <a:srgbClr val="2B3344"/>
                </a:solidFill>
                <a:latin typeface="Gill Sans"/>
              </a:rPr>
              <a:t>Ingrédients pour 7/8 personnes :</a:t>
            </a:r>
          </a:p>
          <a:p>
            <a:pPr algn="l" fontAlgn="base">
              <a:buFont typeface="Arial" panose="020B0604020202020204" pitchFamily="34" charset="0"/>
              <a:buChar char="•"/>
            </a:pPr>
            <a:r>
              <a:rPr lang="fr-FR" dirty="0">
                <a:solidFill>
                  <a:srgbClr val="2B3344"/>
                </a:solidFill>
                <a:latin typeface="inherit"/>
              </a:rPr>
              <a:t>250 g de </a:t>
            </a:r>
            <a:r>
              <a:rPr lang="fr-FR" dirty="0">
                <a:solidFill>
                  <a:schemeClr val="tx1"/>
                </a:solidFill>
                <a:latin typeface="inherit"/>
              </a:rPr>
              <a:t>pâte sucrée</a:t>
            </a:r>
          </a:p>
          <a:p>
            <a:pPr algn="l" fontAlgn="base">
              <a:buFont typeface="Arial" panose="020B0604020202020204" pitchFamily="34" charset="0"/>
              <a:buChar char="•"/>
            </a:pPr>
            <a:r>
              <a:rPr lang="fr-FR" dirty="0">
                <a:solidFill>
                  <a:schemeClr val="tx1"/>
                </a:solidFill>
                <a:latin typeface="inherit"/>
              </a:rPr>
              <a:t>40 cl de crème pâtissière</a:t>
            </a:r>
          </a:p>
          <a:p>
            <a:pPr algn="l" fontAlgn="base">
              <a:buFont typeface="Arial" panose="020B0604020202020204" pitchFamily="34" charset="0"/>
              <a:buChar char="•"/>
            </a:pPr>
            <a:r>
              <a:rPr lang="fr-FR" dirty="0">
                <a:solidFill>
                  <a:srgbClr val="2B3344"/>
                </a:solidFill>
                <a:latin typeface="inherit"/>
              </a:rPr>
              <a:t>5 à 10 cl de rhum</a:t>
            </a:r>
          </a:p>
          <a:p>
            <a:pPr algn="l" fontAlgn="base">
              <a:buFont typeface="Arial" panose="020B0604020202020204" pitchFamily="34" charset="0"/>
              <a:buChar char="•"/>
            </a:pPr>
            <a:r>
              <a:rPr lang="fr-FR" b="1" dirty="0">
                <a:solidFill>
                  <a:srgbClr val="2B3344"/>
                </a:solidFill>
                <a:latin typeface="inherit"/>
              </a:rPr>
              <a:t>Garniture :</a:t>
            </a:r>
          </a:p>
          <a:p>
            <a:pPr algn="l" fontAlgn="base">
              <a:buFont typeface="Arial" panose="020B0604020202020204" pitchFamily="34" charset="0"/>
              <a:buChar char="•"/>
            </a:pPr>
            <a:r>
              <a:rPr lang="fr-FR" dirty="0">
                <a:solidFill>
                  <a:srgbClr val="2B3344"/>
                </a:solidFill>
                <a:latin typeface="inherit"/>
              </a:rPr>
              <a:t>1 barquette de fraises</a:t>
            </a:r>
          </a:p>
          <a:p>
            <a:pPr algn="l" fontAlgn="base">
              <a:buFont typeface="Arial" panose="020B0604020202020204" pitchFamily="34" charset="0"/>
              <a:buChar char="•"/>
            </a:pPr>
            <a:r>
              <a:rPr lang="fr-FR" dirty="0">
                <a:solidFill>
                  <a:srgbClr val="2B3344"/>
                </a:solidFill>
                <a:latin typeface="inherit"/>
              </a:rPr>
              <a:t>1 barquette de framboises</a:t>
            </a:r>
          </a:p>
          <a:p>
            <a:pPr algn="l" fontAlgn="base">
              <a:buFont typeface="Arial" panose="020B0604020202020204" pitchFamily="34" charset="0"/>
              <a:buChar char="•"/>
            </a:pPr>
            <a:r>
              <a:rPr lang="fr-FR" dirty="0">
                <a:solidFill>
                  <a:srgbClr val="2B3344"/>
                </a:solidFill>
                <a:latin typeface="inherit"/>
              </a:rPr>
              <a:t>2 kiwis</a:t>
            </a:r>
          </a:p>
          <a:p>
            <a:pPr algn="l" fontAlgn="base">
              <a:buFont typeface="Arial" panose="020B0604020202020204" pitchFamily="34" charset="0"/>
              <a:buChar char="•"/>
            </a:pPr>
            <a:r>
              <a:rPr lang="fr-FR" dirty="0">
                <a:solidFill>
                  <a:srgbClr val="2B3344"/>
                </a:solidFill>
                <a:latin typeface="inherit"/>
              </a:rPr>
              <a:t>1 mangue</a:t>
            </a:r>
          </a:p>
          <a:p>
            <a:pPr algn="l" fontAlgn="base">
              <a:buFont typeface="Arial" panose="020B0604020202020204" pitchFamily="34" charset="0"/>
              <a:buChar char="•"/>
            </a:pPr>
            <a:r>
              <a:rPr lang="fr-FR" dirty="0">
                <a:solidFill>
                  <a:srgbClr val="2B3344"/>
                </a:solidFill>
                <a:latin typeface="inherit"/>
              </a:rPr>
              <a:t>1/4 d'ananas</a:t>
            </a:r>
          </a:p>
          <a:p>
            <a:pPr algn="l" fontAlgn="base">
              <a:buFont typeface="Arial" panose="020B0604020202020204" pitchFamily="34" charset="0"/>
              <a:buChar char="•"/>
            </a:pPr>
            <a:r>
              <a:rPr lang="fr-FR" dirty="0">
                <a:solidFill>
                  <a:srgbClr val="2B3344"/>
                </a:solidFill>
                <a:latin typeface="inherit"/>
              </a:rPr>
              <a:t>1 orange</a:t>
            </a:r>
          </a:p>
          <a:p>
            <a:pPr algn="l" fontAlgn="base">
              <a:buFont typeface="Arial" panose="020B0604020202020204" pitchFamily="34" charset="0"/>
              <a:buChar char="•"/>
            </a:pPr>
            <a:r>
              <a:rPr lang="fr-FR" dirty="0">
                <a:solidFill>
                  <a:srgbClr val="2B3344"/>
                </a:solidFill>
                <a:latin typeface="inherit"/>
              </a:rPr>
              <a:t>2 bananes</a:t>
            </a:r>
          </a:p>
          <a:p>
            <a:endParaRPr lang="fr-FR" dirty="0"/>
          </a:p>
        </p:txBody>
      </p:sp>
    </p:spTree>
    <p:extLst>
      <p:ext uri="{BB962C8B-B14F-4D97-AF65-F5344CB8AC3E}">
        <p14:creationId xmlns:p14="http://schemas.microsoft.com/office/powerpoint/2010/main" val="9609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12</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Saviez vous?</a:t>
            </a:r>
            <a:endParaRPr lang="fr-FR" sz="2200" dirty="0">
              <a:solidFill>
                <a:srgbClr val="FFFFFF"/>
              </a:solidFill>
            </a:endParaRPr>
          </a:p>
        </p:txBody>
      </p:sp>
      <p:pic>
        <p:nvPicPr>
          <p:cNvPr id="5122" name="Picture 2" descr="20 remèdes naturels contre les allergies au pollen – Danika"/>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2736" y="1912780"/>
            <a:ext cx="6788689" cy="799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65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669590" y="217053"/>
            <a:ext cx="1633870" cy="475529"/>
          </a:xfrm>
          <a:prstGeom prst="rect">
            <a:avLst/>
          </a:prstGeom>
        </p:spPr>
      </p:pic>
      <p:pic>
        <p:nvPicPr>
          <p:cNvPr id="6" name="Image 5"/>
          <p:cNvPicPr>
            <a:picLocks noChangeAspect="1"/>
          </p:cNvPicPr>
          <p:nvPr/>
        </p:nvPicPr>
        <p:blipFill>
          <a:blip r:embed="rId3"/>
          <a:stretch>
            <a:fillRect/>
          </a:stretch>
        </p:blipFill>
        <p:spPr>
          <a:xfrm>
            <a:off x="325422" y="576281"/>
            <a:ext cx="1355482" cy="1316754"/>
          </a:xfrm>
          <a:prstGeom prst="rect">
            <a:avLst/>
          </a:prstGeom>
        </p:spPr>
      </p:pic>
      <p:pic>
        <p:nvPicPr>
          <p:cNvPr id="10" name="Image 9"/>
          <p:cNvPicPr>
            <a:picLocks noChangeAspect="1"/>
          </p:cNvPicPr>
          <p:nvPr/>
        </p:nvPicPr>
        <p:blipFill>
          <a:blip r:embed="rId4"/>
          <a:stretch>
            <a:fillRect/>
          </a:stretch>
        </p:blipFill>
        <p:spPr>
          <a:xfrm>
            <a:off x="3594158" y="10139688"/>
            <a:ext cx="531866" cy="531866"/>
          </a:xfrm>
          <a:prstGeom prst="rect">
            <a:avLst/>
          </a:prstGeom>
        </p:spPr>
      </p:pic>
      <p:sp>
        <p:nvSpPr>
          <p:cNvPr id="13" name="ZoneTexte 12"/>
          <p:cNvSpPr txBox="1"/>
          <p:nvPr/>
        </p:nvSpPr>
        <p:spPr>
          <a:xfrm>
            <a:off x="3709248" y="10139688"/>
            <a:ext cx="301686" cy="369332"/>
          </a:xfrm>
          <a:prstGeom prst="rect">
            <a:avLst/>
          </a:prstGeom>
          <a:noFill/>
        </p:spPr>
        <p:txBody>
          <a:bodyPr wrap="none" rtlCol="0">
            <a:spAutoFit/>
          </a:bodyPr>
          <a:lstStyle/>
          <a:p>
            <a:r>
              <a:rPr lang="fr-FR" dirty="0" smtClean="0">
                <a:solidFill>
                  <a:schemeClr val="bg1"/>
                </a:solidFill>
              </a:rPr>
              <a:t>9</a:t>
            </a:r>
            <a:endParaRPr lang="fr-FR" dirty="0">
              <a:solidFill>
                <a:schemeClr val="bg1"/>
              </a:solidFill>
            </a:endParaRPr>
          </a:p>
        </p:txBody>
      </p:sp>
      <p:sp>
        <p:nvSpPr>
          <p:cNvPr id="9" name="Rectangle 16"/>
          <p:cNvSpPr txBox="1">
            <a:spLocks noChangeArrowheads="1"/>
          </p:cNvSpPr>
          <p:nvPr/>
        </p:nvSpPr>
        <p:spPr>
          <a:xfrm>
            <a:off x="1230126" y="823505"/>
            <a:ext cx="6073333" cy="725895"/>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Evènements Pontpoint</a:t>
            </a:r>
            <a:endParaRPr lang="fr-FR" sz="2200" dirty="0">
              <a:solidFill>
                <a:srgbClr val="FFFFFF"/>
              </a:solidFill>
            </a:endParaRPr>
          </a:p>
        </p:txBody>
      </p:sp>
      <p:pic>
        <p:nvPicPr>
          <p:cNvPr id="4102" name="Picture 6" descr="Célébration des 80 ans de la victoire : 8 Mai 1945 - 8 Mai 2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1" y="1854200"/>
            <a:ext cx="5800046" cy="825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31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r 22"/>
          <p:cNvGrpSpPr>
            <a:grpSpLocks noChangeAspect="1"/>
          </p:cNvGrpSpPr>
          <p:nvPr/>
        </p:nvGrpSpPr>
        <p:grpSpPr>
          <a:xfrm>
            <a:off x="88900" y="800399"/>
            <a:ext cx="1220206" cy="1187128"/>
            <a:chOff x="4764278" y="116651"/>
            <a:chExt cx="2725304" cy="2651424"/>
          </a:xfrm>
        </p:grpSpPr>
        <p:sp>
          <p:nvSpPr>
            <p:cNvPr id="25" name="Rectangle 24"/>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Sous-titre 2"/>
          <p:cNvSpPr>
            <a:spLocks noGrp="1"/>
          </p:cNvSpPr>
          <p:nvPr>
            <p:ph type="subTitle" idx="1"/>
          </p:nvPr>
        </p:nvSpPr>
        <p:spPr>
          <a:xfrm>
            <a:off x="1134428" y="2030817"/>
            <a:ext cx="5293995" cy="8201101"/>
          </a:xfrm>
        </p:spPr>
        <p:txBody>
          <a:bodyPr>
            <a:normAutofit lnSpcReduction="10000"/>
          </a:bodyPr>
          <a:lstStyle/>
          <a:p>
            <a:pPr algn="l"/>
            <a:r>
              <a:rPr lang="fr-FR" b="1" i="1" u="sng" dirty="0" smtClean="0">
                <a:solidFill>
                  <a:schemeClr val="tx1"/>
                </a:solidFill>
              </a:rPr>
              <a:t>Présentation</a:t>
            </a:r>
          </a:p>
          <a:p>
            <a:pPr algn="l"/>
            <a:r>
              <a:rPr lang="fr-FR" sz="1800" dirty="0" smtClean="0">
                <a:solidFill>
                  <a:srgbClr val="0070C0"/>
                </a:solidFill>
              </a:rPr>
              <a:t>Je m’appelle Mylène, je suis infirmière au sein de la structure depuis septembre 2024.</a:t>
            </a:r>
          </a:p>
          <a:p>
            <a:pPr algn="l"/>
            <a:r>
              <a:rPr lang="fr-FR" sz="1800" dirty="0" smtClean="0">
                <a:solidFill>
                  <a:srgbClr val="0070C0"/>
                </a:solidFill>
              </a:rPr>
              <a:t>Je suis originaire de la région de l’Oise, j’ai d’abord été Aide Médico-psychologique pendant 6 ans auprès d’enfants polyhandicapés puis j’ai effectué ma formation d’infirmière à Amiens.</a:t>
            </a:r>
          </a:p>
          <a:p>
            <a:pPr algn="l"/>
            <a:r>
              <a:rPr lang="fr-FR" sz="1800" dirty="0" smtClean="0">
                <a:solidFill>
                  <a:srgbClr val="0070C0"/>
                </a:solidFill>
              </a:rPr>
              <a:t>A la suite de cela, j’ai travaillé dans le service de cardiologie-pneumologie à Beauvais avant d’arriver sur la structure.</a:t>
            </a:r>
          </a:p>
          <a:p>
            <a:pPr algn="l"/>
            <a:r>
              <a:rPr lang="fr-FR" sz="1800" dirty="0" smtClean="0">
                <a:solidFill>
                  <a:srgbClr val="0070C0"/>
                </a:solidFill>
              </a:rPr>
              <a:t>J’aime beaucoup lire, j’aime aussi le cinéma.</a:t>
            </a:r>
          </a:p>
          <a:p>
            <a:pPr algn="l"/>
            <a:endParaRPr lang="fr-FR" b="1" i="1" u="sng" dirty="0" smtClean="0">
              <a:solidFill>
                <a:schemeClr val="tx1"/>
              </a:solidFill>
            </a:endParaRPr>
          </a:p>
          <a:p>
            <a:pPr algn="l"/>
            <a:r>
              <a:rPr lang="fr-FR" b="1" i="1" u="sng" dirty="0" smtClean="0">
                <a:solidFill>
                  <a:schemeClr val="tx1"/>
                </a:solidFill>
              </a:rPr>
              <a:t>Parcours et Expériences</a:t>
            </a:r>
          </a:p>
          <a:p>
            <a:pPr algn="l"/>
            <a:r>
              <a:rPr lang="fr-FR" sz="1800" dirty="0" smtClean="0">
                <a:solidFill>
                  <a:srgbClr val="0070C0"/>
                </a:solidFill>
              </a:rPr>
              <a:t>J’aime beaucoup travailler avec les personnes âgées de par leurs vécus, mœurs </a:t>
            </a:r>
            <a:r>
              <a:rPr lang="fr-FR" sz="1800" dirty="0" smtClean="0">
                <a:solidFill>
                  <a:srgbClr val="0070C0"/>
                </a:solidFill>
              </a:rPr>
              <a:t>et histoire </a:t>
            </a:r>
            <a:r>
              <a:rPr lang="fr-FR" sz="1800" dirty="0" smtClean="0">
                <a:solidFill>
                  <a:srgbClr val="0070C0"/>
                </a:solidFill>
              </a:rPr>
              <a:t>de vie.</a:t>
            </a:r>
          </a:p>
          <a:p>
            <a:pPr algn="l"/>
            <a:r>
              <a:rPr lang="fr-FR" sz="1800" dirty="0" smtClean="0">
                <a:solidFill>
                  <a:srgbClr val="0070C0"/>
                </a:solidFill>
              </a:rPr>
              <a:t>Ce sont des personnes qui ont besoin qu’on leurs accorde du temps. J’aime le côté relationnel dans mon métier et en EHPAD c’est un moyen de pouvoir avoir ce côté tous les jours.</a:t>
            </a:r>
          </a:p>
          <a:p>
            <a:pPr algn="l"/>
            <a:endParaRPr lang="fr-FR" sz="1800" b="1" u="sng" dirty="0" smtClean="0">
              <a:solidFill>
                <a:srgbClr val="0070C0"/>
              </a:solidFill>
            </a:endParaRPr>
          </a:p>
          <a:p>
            <a:pPr algn="l"/>
            <a:r>
              <a:rPr lang="fr-FR" sz="1800" b="1" i="1" u="sng" dirty="0" smtClean="0">
                <a:solidFill>
                  <a:schemeClr val="tx1"/>
                </a:solidFill>
              </a:rPr>
              <a:t>Anecdote:</a:t>
            </a:r>
          </a:p>
          <a:p>
            <a:pPr algn="l"/>
            <a:r>
              <a:rPr lang="fr-FR" sz="1800" dirty="0" smtClean="0">
                <a:solidFill>
                  <a:srgbClr val="0070C0"/>
                </a:solidFill>
              </a:rPr>
              <a:t>Je me souviens d’un résident qui me racontait ces histoires de vies et qui avait vécu énormément de chose, il a ouvert des commerces, à été pilote d’avion. Chaque matin lorsque je lui apportait ses médicaments, il aimé parlé de sa vie et j’appréciais beaucoup ce moment.</a:t>
            </a:r>
            <a:endParaRPr lang="fr-FR" sz="1800" dirty="0">
              <a:solidFill>
                <a:srgbClr val="0070C0"/>
              </a:solidFill>
            </a:endParaRPr>
          </a:p>
        </p:txBody>
      </p:sp>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14</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15" name="Espace réservé du pied de page 4">
            <a:extLst>
              <a:ext uri="{FF2B5EF4-FFF2-40B4-BE49-F238E27FC236}">
                <a16:creationId xmlns:a16="http://schemas.microsoft.com/office/drawing/2014/main" id="{EE760631-440C-43A3-BD5B-5312E71B8A8D}"/>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
        <p:nvSpPr>
          <p:cNvPr id="11" name="Rectangle 16"/>
          <p:cNvSpPr txBox="1">
            <a:spLocks noChangeArrowheads="1"/>
          </p:cNvSpPr>
          <p:nvPr/>
        </p:nvSpPr>
        <p:spPr>
          <a:xfrm>
            <a:off x="698191" y="1025089"/>
            <a:ext cx="6864659" cy="1005728"/>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Présentation collaborateur :</a:t>
            </a:r>
          </a:p>
          <a:p>
            <a:r>
              <a:rPr lang="fr-FR" sz="2200" dirty="0" smtClean="0">
                <a:solidFill>
                  <a:srgbClr val="FFFFFF"/>
                </a:solidFill>
              </a:rPr>
              <a:t> Mme BIDAULT Mylène</a:t>
            </a:r>
          </a:p>
          <a:p>
            <a:r>
              <a:rPr lang="fr-FR" sz="2200" dirty="0" smtClean="0">
                <a:solidFill>
                  <a:srgbClr val="FFFFFF"/>
                </a:solidFill>
              </a:rPr>
              <a:t>Infirmière</a:t>
            </a:r>
          </a:p>
        </p:txBody>
      </p:sp>
    </p:spTree>
    <p:extLst>
      <p:ext uri="{BB962C8B-B14F-4D97-AF65-F5344CB8AC3E}">
        <p14:creationId xmlns:p14="http://schemas.microsoft.com/office/powerpoint/2010/main" val="2197771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r 22"/>
          <p:cNvGrpSpPr>
            <a:grpSpLocks noChangeAspect="1"/>
          </p:cNvGrpSpPr>
          <p:nvPr/>
        </p:nvGrpSpPr>
        <p:grpSpPr>
          <a:xfrm>
            <a:off x="88900" y="800399"/>
            <a:ext cx="1220206" cy="1187128"/>
            <a:chOff x="4764278" y="116651"/>
            <a:chExt cx="2725304" cy="2651424"/>
          </a:xfrm>
        </p:grpSpPr>
        <p:sp>
          <p:nvSpPr>
            <p:cNvPr id="25" name="Rectangle 24"/>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6" name="Sous-titre 5"/>
          <p:cNvSpPr>
            <a:spLocks noGrp="1"/>
          </p:cNvSpPr>
          <p:nvPr>
            <p:ph type="subTitle" idx="1"/>
          </p:nvPr>
        </p:nvSpPr>
        <p:spPr>
          <a:xfrm>
            <a:off x="1134428" y="2208919"/>
            <a:ext cx="5293995" cy="6579517"/>
          </a:xfrm>
        </p:spPr>
        <p:txBody>
          <a:bodyPr>
            <a:normAutofit/>
          </a:bodyPr>
          <a:lstStyle/>
          <a:p>
            <a:pPr algn="l"/>
            <a:r>
              <a:rPr lang="fr-FR" b="1" i="1" u="sng" dirty="0" smtClean="0">
                <a:solidFill>
                  <a:schemeClr val="tx1"/>
                </a:solidFill>
              </a:rPr>
              <a:t>Visions du métier</a:t>
            </a:r>
          </a:p>
          <a:p>
            <a:pPr algn="l"/>
            <a:r>
              <a:rPr lang="fr-FR" sz="1800" dirty="0" smtClean="0">
                <a:solidFill>
                  <a:srgbClr val="0070C0"/>
                </a:solidFill>
              </a:rPr>
              <a:t>Dans mon métier ce que j’aime, c’est le côté relationnel, de pouvoir aider et accompagner les personnes pas seulement par les traitements ou par les soins, mais par la communication.</a:t>
            </a:r>
          </a:p>
          <a:p>
            <a:pPr algn="l"/>
            <a:r>
              <a:rPr lang="fr-FR" sz="1800" dirty="0" smtClean="0">
                <a:solidFill>
                  <a:srgbClr val="0070C0"/>
                </a:solidFill>
              </a:rPr>
              <a:t>J’aime aussi le travail en équipe qui permet de ne pas se sentir seule face à des difficultés et d’accompagner les personnes de la meilleure manière qu’il soit.</a:t>
            </a:r>
          </a:p>
          <a:p>
            <a:pPr algn="l"/>
            <a:r>
              <a:rPr lang="fr-FR" sz="1800" dirty="0" smtClean="0">
                <a:solidFill>
                  <a:srgbClr val="0070C0"/>
                </a:solidFill>
              </a:rPr>
              <a:t>Les qualités essentielles pour ce métier sont avant tout l’</a:t>
            </a:r>
            <a:r>
              <a:rPr lang="fr-FR" sz="1800" dirty="0">
                <a:solidFill>
                  <a:srgbClr val="0070C0"/>
                </a:solidFill>
              </a:rPr>
              <a:t>e</a:t>
            </a:r>
            <a:r>
              <a:rPr lang="fr-FR" sz="1800" dirty="0" smtClean="0">
                <a:solidFill>
                  <a:srgbClr val="0070C0"/>
                </a:solidFill>
              </a:rPr>
              <a:t>mpathie afin de comprendre au mieux les résidents, l’écoute, l’organisation et l’autonomie.</a:t>
            </a:r>
          </a:p>
          <a:p>
            <a:pPr algn="l"/>
            <a:endParaRPr lang="fr-FR" sz="1800" dirty="0">
              <a:solidFill>
                <a:schemeClr val="tx1"/>
              </a:solidFill>
            </a:endParaRPr>
          </a:p>
          <a:p>
            <a:pPr algn="l"/>
            <a:r>
              <a:rPr lang="fr-FR" b="1" i="1" u="sng" dirty="0" smtClean="0">
                <a:solidFill>
                  <a:schemeClr val="tx1"/>
                </a:solidFill>
              </a:rPr>
              <a:t>Tâches préférées</a:t>
            </a:r>
          </a:p>
          <a:p>
            <a:pPr algn="l"/>
            <a:r>
              <a:rPr lang="fr-FR" sz="1800" dirty="0" smtClean="0">
                <a:solidFill>
                  <a:srgbClr val="0070C0"/>
                </a:solidFill>
              </a:rPr>
              <a:t>J’aime distribuer les médicaments le matin car cela me permet de voir chaque résident et d’échanges avec eux.</a:t>
            </a:r>
            <a:endParaRPr lang="fr-FR" sz="1800" dirty="0">
              <a:solidFill>
                <a:srgbClr val="0070C0"/>
              </a:solidFill>
            </a:endParaRPr>
          </a:p>
        </p:txBody>
      </p:sp>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15</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15" name="Espace réservé du pied de page 4">
            <a:extLst>
              <a:ext uri="{FF2B5EF4-FFF2-40B4-BE49-F238E27FC236}">
                <a16:creationId xmlns:a16="http://schemas.microsoft.com/office/drawing/2014/main" id="{EE760631-440C-43A3-BD5B-5312E71B8A8D}"/>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 name="Image 2"/>
          <p:cNvPicPr>
            <a:picLocks noChangeAspect="1"/>
          </p:cNvPicPr>
          <p:nvPr/>
        </p:nvPicPr>
        <p:blipFill>
          <a:blip r:embed="rId5"/>
          <a:stretch>
            <a:fillRect/>
          </a:stretch>
        </p:blipFill>
        <p:spPr>
          <a:xfrm>
            <a:off x="567214" y="1076025"/>
            <a:ext cx="7280117" cy="635875"/>
          </a:xfrm>
          <a:prstGeom prst="rect">
            <a:avLst/>
          </a:prstGeom>
        </p:spPr>
      </p:pic>
    </p:spTree>
    <p:extLst>
      <p:ext uri="{BB962C8B-B14F-4D97-AF65-F5344CB8AC3E}">
        <p14:creationId xmlns:p14="http://schemas.microsoft.com/office/powerpoint/2010/main" val="1883642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16968"/>
            <a:ext cx="5450296" cy="701101"/>
          </a:xfrm>
          <a:prstGeom prst="rect">
            <a:avLst/>
          </a:prstGeom>
        </p:spPr>
      </p:pic>
      <p:pic>
        <p:nvPicPr>
          <p:cNvPr id="3" name="Image 2"/>
          <p:cNvPicPr>
            <a:picLocks noChangeAspect="1"/>
          </p:cNvPicPr>
          <p:nvPr/>
        </p:nvPicPr>
        <p:blipFill>
          <a:blip r:embed="rId3"/>
          <a:stretch>
            <a:fillRect/>
          </a:stretch>
        </p:blipFill>
        <p:spPr>
          <a:xfrm>
            <a:off x="5928980" y="229753"/>
            <a:ext cx="1633870" cy="475529"/>
          </a:xfrm>
          <a:prstGeom prst="rect">
            <a:avLst/>
          </a:prstGeom>
        </p:spPr>
      </p:pic>
      <p:pic>
        <p:nvPicPr>
          <p:cNvPr id="4" name="Image 3"/>
          <p:cNvPicPr>
            <a:picLocks noChangeAspect="1"/>
          </p:cNvPicPr>
          <p:nvPr/>
        </p:nvPicPr>
        <p:blipFill>
          <a:blip r:embed="rId4"/>
          <a:stretch>
            <a:fillRect/>
          </a:stretch>
        </p:blipFill>
        <p:spPr>
          <a:xfrm>
            <a:off x="174572" y="1028807"/>
            <a:ext cx="1219306" cy="1188823"/>
          </a:xfrm>
          <a:prstGeom prst="rect">
            <a:avLst/>
          </a:prstGeom>
        </p:spPr>
      </p:pic>
      <p:sp>
        <p:nvSpPr>
          <p:cNvPr id="7" name="Sous-titre 6"/>
          <p:cNvSpPr>
            <a:spLocks noGrp="1"/>
          </p:cNvSpPr>
          <p:nvPr>
            <p:ph type="subTitle" idx="1"/>
          </p:nvPr>
        </p:nvSpPr>
        <p:spPr>
          <a:xfrm>
            <a:off x="1134428" y="2311400"/>
            <a:ext cx="5293995" cy="7416800"/>
          </a:xfrm>
        </p:spPr>
        <p:txBody>
          <a:bodyPr>
            <a:normAutofit/>
          </a:bodyPr>
          <a:lstStyle/>
          <a:p>
            <a:r>
              <a:rPr lang="fr-FR" sz="2400" dirty="0" smtClean="0">
                <a:solidFill>
                  <a:srgbClr val="FF3399"/>
                </a:solidFill>
              </a:rPr>
              <a:t>Les sorties extérieures</a:t>
            </a:r>
          </a:p>
          <a:p>
            <a:endParaRPr lang="fr-FR" sz="1600" dirty="0">
              <a:solidFill>
                <a:srgbClr val="0070C0"/>
              </a:solidFill>
            </a:endParaRPr>
          </a:p>
          <a:p>
            <a:pPr algn="l"/>
            <a:r>
              <a:rPr lang="fr-FR" sz="2400" dirty="0" smtClean="0">
                <a:solidFill>
                  <a:srgbClr val="0070C0"/>
                </a:solidFill>
              </a:rPr>
              <a:t>Lorsque son état de santé le permet, le résident peut sortir quand il le souhaite, y compris à l’occasion d’un repas ou d’une journée.</a:t>
            </a:r>
          </a:p>
          <a:p>
            <a:pPr algn="l"/>
            <a:r>
              <a:rPr lang="fr-FR" sz="2400" dirty="0" smtClean="0">
                <a:solidFill>
                  <a:srgbClr val="0070C0"/>
                </a:solidFill>
              </a:rPr>
              <a:t>Il est demandé aux résidents d’informer le personnel d’accueil de toute sortie en précisant l’heure de retour prévu dans l’établissement afin d’éviter toute inquiétude.</a:t>
            </a:r>
          </a:p>
          <a:p>
            <a:pPr algn="l"/>
            <a:endParaRPr lang="fr-FR" sz="2400" dirty="0">
              <a:solidFill>
                <a:srgbClr val="0070C0"/>
              </a:solidFill>
            </a:endParaRPr>
          </a:p>
          <a:p>
            <a:pPr algn="l"/>
            <a:r>
              <a:rPr lang="fr-FR" sz="2400" dirty="0" smtClean="0">
                <a:solidFill>
                  <a:srgbClr val="0070C0"/>
                </a:solidFill>
              </a:rPr>
              <a:t>L’établissement </a:t>
            </a:r>
            <a:r>
              <a:rPr lang="fr-FR" sz="2400" dirty="0" smtClean="0">
                <a:solidFill>
                  <a:srgbClr val="0070C0"/>
                </a:solidFill>
              </a:rPr>
              <a:t>facilite </a:t>
            </a:r>
            <a:r>
              <a:rPr lang="fr-FR" sz="2400" dirty="0" smtClean="0">
                <a:solidFill>
                  <a:srgbClr val="0070C0"/>
                </a:solidFill>
              </a:rPr>
              <a:t>le maintien des activités culturelle: accès à la bibliothèque, médiathèque, club des aînées…</a:t>
            </a:r>
          </a:p>
          <a:p>
            <a:pPr algn="l"/>
            <a:endParaRPr lang="fr-FR" sz="2400" dirty="0">
              <a:solidFill>
                <a:srgbClr val="0070C0"/>
              </a:solidFill>
            </a:endParaRPr>
          </a:p>
        </p:txBody>
      </p:sp>
      <p:pic>
        <p:nvPicPr>
          <p:cNvPr id="10" name="Image 9"/>
          <p:cNvPicPr>
            <a:picLocks noChangeAspect="1"/>
          </p:cNvPicPr>
          <p:nvPr/>
        </p:nvPicPr>
        <p:blipFill>
          <a:blip r:embed="rId5"/>
          <a:stretch>
            <a:fillRect/>
          </a:stretch>
        </p:blipFill>
        <p:spPr>
          <a:xfrm>
            <a:off x="551772" y="1476889"/>
            <a:ext cx="6840305" cy="597460"/>
          </a:xfrm>
          <a:prstGeom prst="rect">
            <a:avLst/>
          </a:prstGeom>
        </p:spPr>
      </p:pic>
    </p:spTree>
    <p:extLst>
      <p:ext uri="{BB962C8B-B14F-4D97-AF65-F5344CB8AC3E}">
        <p14:creationId xmlns:p14="http://schemas.microsoft.com/office/powerpoint/2010/main" val="1956710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Sous-titre 2"/>
          <p:cNvSpPr>
            <a:spLocks noGrp="1"/>
          </p:cNvSpPr>
          <p:nvPr>
            <p:ph type="subTitle" idx="1"/>
          </p:nvPr>
        </p:nvSpPr>
        <p:spPr>
          <a:xfrm>
            <a:off x="518579" y="5132434"/>
            <a:ext cx="6525692" cy="952501"/>
          </a:xfrm>
        </p:spPr>
        <p:txBody>
          <a:bodyPr>
            <a:noAutofit/>
          </a:bodyPr>
          <a:lstStyle/>
          <a:p>
            <a:r>
              <a:rPr lang="fr-FR" sz="1800" b="1" dirty="0" smtClean="0">
                <a:solidFill>
                  <a:srgbClr val="CC99FF"/>
                </a:solidFill>
                <a:latin typeface="Arial" panose="020B0604020202020204" pitchFamily="34" charset="0"/>
                <a:cs typeface="Arial" panose="020B0604020202020204" pitchFamily="34" charset="0"/>
              </a:rPr>
              <a:t>Anniversaire le vendredi 25 Avril 2025 avec un thé </a:t>
            </a:r>
            <a:r>
              <a:rPr lang="fr-FR" sz="1800" b="1" dirty="0" smtClean="0">
                <a:solidFill>
                  <a:srgbClr val="CC99FF"/>
                </a:solidFill>
                <a:latin typeface="Arial" panose="020B0604020202020204" pitchFamily="34" charset="0"/>
                <a:cs typeface="Arial" panose="020B0604020202020204" pitchFamily="34" charset="0"/>
              </a:rPr>
              <a:t>dansant animé </a:t>
            </a:r>
            <a:r>
              <a:rPr lang="fr-FR" sz="1800" b="1" dirty="0" smtClean="0">
                <a:solidFill>
                  <a:srgbClr val="CC99FF"/>
                </a:solidFill>
                <a:latin typeface="Arial" panose="020B0604020202020204" pitchFamily="34" charset="0"/>
                <a:cs typeface="Arial" panose="020B0604020202020204" pitchFamily="34" charset="0"/>
              </a:rPr>
              <a:t>par « </a:t>
            </a:r>
            <a:r>
              <a:rPr lang="fr-FR" sz="1800" b="1" dirty="0" err="1" smtClean="0">
                <a:solidFill>
                  <a:srgbClr val="CC99FF"/>
                </a:solidFill>
                <a:latin typeface="Arial" panose="020B0604020202020204" pitchFamily="34" charset="0"/>
                <a:cs typeface="Arial" panose="020B0604020202020204" pitchFamily="34" charset="0"/>
              </a:rPr>
              <a:t>Jaquinho</a:t>
            </a:r>
            <a:r>
              <a:rPr lang="fr-FR" sz="1800" b="1" dirty="0" smtClean="0">
                <a:solidFill>
                  <a:srgbClr val="CC99FF"/>
                </a:solidFill>
                <a:latin typeface="Arial" panose="020B0604020202020204" pitchFamily="34" charset="0"/>
                <a:cs typeface="Arial" panose="020B0604020202020204" pitchFamily="34" charset="0"/>
              </a:rPr>
              <a:t> »</a:t>
            </a:r>
            <a:endParaRPr lang="fr-FR" sz="1800" b="1" dirty="0">
              <a:solidFill>
                <a:srgbClr val="CC99FF"/>
              </a:solidFill>
              <a:latin typeface="Arial" panose="020B0604020202020204" pitchFamily="34" charset="0"/>
              <a:cs typeface="Arial" panose="020B0604020202020204" pitchFamily="34" charset="0"/>
            </a:endParaRP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17</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Anniversaire</a:t>
            </a:r>
            <a:endParaRPr lang="fr-FR" sz="2200" dirty="0">
              <a:solidFill>
                <a:srgbClr val="FFFFFF"/>
              </a:solidFill>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90791" y="2237646"/>
            <a:ext cx="3572059" cy="213623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Imag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6635" y="1487270"/>
            <a:ext cx="3904859" cy="23352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359675" y="6084935"/>
            <a:ext cx="3841750" cy="2297517"/>
          </a:xfrm>
          <a:prstGeom prst="ellipse">
            <a:avLst/>
          </a:prstGeom>
          <a:ln>
            <a:noFill/>
          </a:ln>
          <a:effectLst>
            <a:softEdge rad="112500"/>
          </a:effectLst>
        </p:spPr>
      </p:pic>
      <p:pic>
        <p:nvPicPr>
          <p:cNvPr id="8" name="Imag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98450" y="7867445"/>
            <a:ext cx="3492341" cy="20885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27517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18</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34" name="Rectangle 16"/>
          <p:cNvSpPr txBox="1">
            <a:spLocks noChangeArrowheads="1"/>
          </p:cNvSpPr>
          <p:nvPr/>
        </p:nvSpPr>
        <p:spPr>
          <a:xfrm>
            <a:off x="681399" y="1508852"/>
            <a:ext cx="6840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À noter</a:t>
            </a:r>
          </a:p>
        </p:txBody>
      </p:sp>
      <p:sp>
        <p:nvSpPr>
          <p:cNvPr id="3" name="ZoneTexte 2"/>
          <p:cNvSpPr txBox="1"/>
          <p:nvPr/>
        </p:nvSpPr>
        <p:spPr>
          <a:xfrm>
            <a:off x="430374" y="1927964"/>
            <a:ext cx="6702101" cy="8386911"/>
          </a:xfrm>
          <a:prstGeom prst="rect">
            <a:avLst/>
          </a:prstGeom>
          <a:noFill/>
        </p:spPr>
        <p:txBody>
          <a:bodyPr wrap="square" lIns="180000" rIns="180000" rtlCol="0">
            <a:spAutoFit/>
          </a:bodyPr>
          <a:lstStyle/>
          <a:p>
            <a:pPr marL="0" lvl="4">
              <a:spcAft>
                <a:spcPts val="300"/>
              </a:spcAft>
              <a:buClr>
                <a:schemeClr val="accent1"/>
              </a:buClr>
            </a:pPr>
            <a:endParaRPr lang="fr-FR" sz="1600" b="1" dirty="0" smtClean="0">
              <a:solidFill>
                <a:srgbClr val="C50B34"/>
              </a:solidFill>
              <a:latin typeface="Arial"/>
              <a:ea typeface="ＭＳ Ｐゴシック" charset="0"/>
              <a:cs typeface="Arial"/>
            </a:endParaRPr>
          </a:p>
          <a:p>
            <a:pPr marL="0" lvl="4">
              <a:spcAft>
                <a:spcPts val="300"/>
              </a:spcAft>
              <a:buClr>
                <a:schemeClr val="accent1"/>
              </a:buClr>
            </a:pPr>
            <a:r>
              <a:rPr lang="fr-FR" sz="1600" b="1" dirty="0" smtClean="0">
                <a:solidFill>
                  <a:srgbClr val="C50B34"/>
                </a:solidFill>
                <a:latin typeface="Arial"/>
                <a:ea typeface="ＭＳ Ｐゴシック" charset="0"/>
                <a:cs typeface="Arial"/>
              </a:rPr>
              <a:t>ANIMATIONS EHPAD</a:t>
            </a:r>
          </a:p>
          <a:p>
            <a:pPr marL="285750" lvl="4" indent="-285750">
              <a:spcAft>
                <a:spcPts val="300"/>
              </a:spcAft>
              <a:buClr>
                <a:srgbClr val="4F81BD"/>
              </a:buClr>
              <a:buFontTx/>
              <a:buChar char="-"/>
            </a:pPr>
            <a:r>
              <a:rPr lang="fr-FR" sz="1600" b="1" dirty="0" smtClean="0">
                <a:solidFill>
                  <a:srgbClr val="7030A0"/>
                </a:solidFill>
                <a:latin typeface="Arial" panose="020B0604020202020204" pitchFamily="34" charset="0"/>
                <a:cs typeface="Arial" panose="020B0604020202020204" pitchFamily="34" charset="0"/>
              </a:rPr>
              <a:t>Jeudi 1</a:t>
            </a:r>
            <a:r>
              <a:rPr lang="fr-FR" sz="1600" b="1" baseline="30000" dirty="0" smtClean="0">
                <a:solidFill>
                  <a:srgbClr val="7030A0"/>
                </a:solidFill>
                <a:latin typeface="Arial" panose="020B0604020202020204" pitchFamily="34" charset="0"/>
                <a:cs typeface="Arial" panose="020B0604020202020204" pitchFamily="34" charset="0"/>
              </a:rPr>
              <a:t>er</a:t>
            </a:r>
            <a:r>
              <a:rPr lang="fr-FR" sz="1600" b="1" dirty="0" smtClean="0">
                <a:solidFill>
                  <a:srgbClr val="7030A0"/>
                </a:solidFill>
                <a:latin typeface="Arial" panose="020B0604020202020204" pitchFamily="34" charset="0"/>
                <a:cs typeface="Arial" panose="020B0604020202020204" pitchFamily="34" charset="0"/>
              </a:rPr>
              <a:t> mai: karaoké avec Laurent</a:t>
            </a:r>
          </a:p>
          <a:p>
            <a:pPr marL="285750" lvl="4" indent="-285750">
              <a:spcAft>
                <a:spcPts val="300"/>
              </a:spcAft>
              <a:buClr>
                <a:srgbClr val="4F81BD"/>
              </a:buClr>
              <a:buFontTx/>
              <a:buChar char="-"/>
            </a:pPr>
            <a:r>
              <a:rPr lang="fr-FR" sz="1600" b="1" dirty="0" smtClean="0">
                <a:solidFill>
                  <a:srgbClr val="7030A0"/>
                </a:solidFill>
                <a:latin typeface="Arial"/>
                <a:ea typeface="ＭＳ Ｐゴシック" charset="0"/>
                <a:cs typeface="Arial"/>
              </a:rPr>
              <a:t>Vendredi 02 Mai: </a:t>
            </a:r>
            <a:r>
              <a:rPr lang="fr-FR" sz="1600" b="1" dirty="0" smtClean="0">
                <a:solidFill>
                  <a:srgbClr val="7030A0"/>
                </a:solidFill>
                <a:latin typeface="Arial" panose="020B0604020202020204" pitchFamily="34" charset="0"/>
                <a:cs typeface="Arial" panose="020B0604020202020204" pitchFamily="34" charset="0"/>
              </a:rPr>
              <a:t>zoothérapie avec Vanessa</a:t>
            </a:r>
          </a:p>
          <a:p>
            <a:pPr marL="285750" lvl="4" indent="-285750">
              <a:spcAft>
                <a:spcPts val="300"/>
              </a:spcAft>
              <a:buClr>
                <a:srgbClr val="4F81BD"/>
              </a:buClr>
              <a:buFontTx/>
              <a:buChar char="-"/>
            </a:pPr>
            <a:r>
              <a:rPr lang="fr-FR" sz="1600" b="1" dirty="0" smtClean="0">
                <a:solidFill>
                  <a:srgbClr val="7030A0"/>
                </a:solidFill>
                <a:latin typeface="Arial" panose="020B0604020202020204" pitchFamily="34" charset="0"/>
                <a:cs typeface="Arial" panose="020B0604020202020204" pitchFamily="34" charset="0"/>
              </a:rPr>
              <a:t>Mercredi 07 Mai: Visite du centre de loisirs « badminton »</a:t>
            </a:r>
          </a:p>
          <a:p>
            <a:pPr marL="285750" lvl="4" indent="-285750">
              <a:spcAft>
                <a:spcPts val="300"/>
              </a:spcAft>
              <a:buClr>
                <a:srgbClr val="4F81BD"/>
              </a:buClr>
              <a:buFontTx/>
              <a:buChar char="-"/>
            </a:pPr>
            <a:r>
              <a:rPr lang="fr-FR" sz="1600" b="1" dirty="0">
                <a:solidFill>
                  <a:srgbClr val="7030A0"/>
                </a:solidFill>
                <a:latin typeface="Arial"/>
                <a:ea typeface="ＭＳ Ｐゴシック" charset="0"/>
                <a:cs typeface="Arial"/>
              </a:rPr>
              <a:t>Mardi </a:t>
            </a:r>
            <a:r>
              <a:rPr lang="fr-FR" sz="1600" b="1" dirty="0" smtClean="0">
                <a:solidFill>
                  <a:srgbClr val="7030A0"/>
                </a:solidFill>
                <a:latin typeface="Arial"/>
                <a:ea typeface="ＭＳ Ｐゴシック" charset="0"/>
                <a:cs typeface="Arial"/>
              </a:rPr>
              <a:t>13 Mai : </a:t>
            </a:r>
            <a:r>
              <a:rPr lang="fr-FR" sz="1600" b="1" dirty="0">
                <a:solidFill>
                  <a:srgbClr val="7030A0"/>
                </a:solidFill>
                <a:latin typeface="Arial"/>
                <a:ea typeface="ＭＳ Ｐゴシック" charset="0"/>
                <a:cs typeface="Arial"/>
              </a:rPr>
              <a:t>Musicothérapie avec Lydie et ses </a:t>
            </a:r>
            <a:r>
              <a:rPr lang="fr-FR" sz="1600" b="1" dirty="0" smtClean="0">
                <a:solidFill>
                  <a:srgbClr val="7030A0"/>
                </a:solidFill>
                <a:latin typeface="Arial"/>
                <a:ea typeface="ＭＳ Ｐゴシック" charset="0"/>
                <a:cs typeface="Arial"/>
              </a:rPr>
              <a:t>violons</a:t>
            </a:r>
          </a:p>
          <a:p>
            <a:pPr marL="285750" lvl="4" indent="-285750">
              <a:spcAft>
                <a:spcPts val="300"/>
              </a:spcAft>
              <a:buClr>
                <a:srgbClr val="4F81BD"/>
              </a:buClr>
              <a:buFontTx/>
              <a:buChar char="-"/>
            </a:pPr>
            <a:r>
              <a:rPr lang="fr-FR" sz="1600" b="1" dirty="0" smtClean="0">
                <a:solidFill>
                  <a:srgbClr val="7030A0"/>
                </a:solidFill>
                <a:latin typeface="Arial" panose="020B0604020202020204" pitchFamily="34" charset="0"/>
                <a:cs typeface="Arial" panose="020B0604020202020204" pitchFamily="34" charset="0"/>
              </a:rPr>
              <a:t>Mercredi 21 Mai: visite du centre de loisirs « initiation aux tricot »</a:t>
            </a:r>
          </a:p>
          <a:p>
            <a:pPr marL="285750" lvl="4" indent="-285750">
              <a:spcAft>
                <a:spcPts val="300"/>
              </a:spcAft>
              <a:buClr>
                <a:srgbClr val="4F81BD"/>
              </a:buClr>
              <a:buFontTx/>
              <a:buChar char="-"/>
            </a:pPr>
            <a:r>
              <a:rPr lang="fr-FR" sz="1600" b="1" dirty="0" smtClean="0">
                <a:solidFill>
                  <a:srgbClr val="7030A0"/>
                </a:solidFill>
                <a:latin typeface="Arial" panose="020B0604020202020204" pitchFamily="34" charset="0"/>
                <a:cs typeface="Arial" panose="020B0604020202020204" pitchFamily="34" charset="0"/>
              </a:rPr>
              <a:t>Jeudi 22 Mai : visite des Jeunes de l’IMPRO « Jeux de Mîmes »</a:t>
            </a:r>
          </a:p>
          <a:p>
            <a:pPr marL="0" lvl="4">
              <a:spcAft>
                <a:spcPts val="300"/>
              </a:spcAft>
              <a:buClr>
                <a:srgbClr val="4F81BD"/>
              </a:buClr>
            </a:pPr>
            <a:r>
              <a:rPr lang="fr-FR" sz="1600" b="1" dirty="0" smtClean="0">
                <a:solidFill>
                  <a:srgbClr val="C00000"/>
                </a:solidFill>
                <a:latin typeface="Arial"/>
                <a:ea typeface="ＭＳ Ｐゴシック" charset="0"/>
                <a:cs typeface="Arial"/>
              </a:rPr>
              <a:t>ANIMATION POLE VILLEZ</a:t>
            </a:r>
          </a:p>
          <a:p>
            <a:pPr marL="285750" lvl="4" indent="-285750">
              <a:spcAft>
                <a:spcPts val="300"/>
              </a:spcAft>
              <a:buClr>
                <a:srgbClr val="4F81BD"/>
              </a:buClr>
              <a:buFontTx/>
              <a:buChar char="-"/>
            </a:pPr>
            <a:r>
              <a:rPr lang="fr-FR" sz="1600" b="1" dirty="0" smtClean="0">
                <a:solidFill>
                  <a:srgbClr val="FF3399"/>
                </a:solidFill>
                <a:latin typeface="Arial"/>
                <a:ea typeface="ＭＳ Ｐゴシック" charset="0"/>
                <a:cs typeface="Arial"/>
              </a:rPr>
              <a:t>Vendredi 16 Mai : </a:t>
            </a:r>
            <a:r>
              <a:rPr lang="fr-FR" sz="1600" b="1" dirty="0">
                <a:solidFill>
                  <a:srgbClr val="FF3399"/>
                </a:solidFill>
                <a:latin typeface="Arial"/>
                <a:ea typeface="ＭＳ Ｐゴシック" charset="0"/>
                <a:cs typeface="Arial"/>
              </a:rPr>
              <a:t>zoothérapie avec </a:t>
            </a:r>
            <a:r>
              <a:rPr lang="fr-FR" sz="1600" b="1" dirty="0" smtClean="0">
                <a:solidFill>
                  <a:srgbClr val="FF3399"/>
                </a:solidFill>
                <a:latin typeface="Arial"/>
                <a:ea typeface="ＭＳ Ｐゴシック" charset="0"/>
                <a:cs typeface="Arial"/>
              </a:rPr>
              <a:t>Vanessa</a:t>
            </a:r>
          </a:p>
          <a:p>
            <a:pPr marL="285750" lvl="4" indent="-285750">
              <a:spcAft>
                <a:spcPts val="300"/>
              </a:spcAft>
              <a:buClr>
                <a:schemeClr val="accent1"/>
              </a:buClr>
              <a:buFontTx/>
              <a:buChar char="-"/>
            </a:pPr>
            <a:r>
              <a:rPr lang="fr-FR" sz="1600" b="1" dirty="0" smtClean="0">
                <a:solidFill>
                  <a:srgbClr val="FF3399"/>
                </a:solidFill>
                <a:latin typeface="Arial"/>
                <a:ea typeface="ＭＳ Ｐゴシック" charset="0"/>
                <a:cs typeface="Arial"/>
              </a:rPr>
              <a:t>Jeudi 22 Mai : Musicothérapie avec Vanessa</a:t>
            </a:r>
          </a:p>
          <a:p>
            <a:pPr marL="0" lvl="4">
              <a:spcAft>
                <a:spcPts val="300"/>
              </a:spcAft>
              <a:buClr>
                <a:schemeClr val="accent1"/>
              </a:buClr>
            </a:pPr>
            <a:r>
              <a:rPr lang="fr-FR" sz="1600" b="1" dirty="0" smtClean="0">
                <a:solidFill>
                  <a:srgbClr val="C00000"/>
                </a:solidFill>
                <a:latin typeface="Arial"/>
                <a:ea typeface="ＭＳ Ｐゴシック" charset="0"/>
                <a:cs typeface="Arial"/>
              </a:rPr>
              <a:t>ANIMATION L’UNITE </a:t>
            </a:r>
            <a:r>
              <a:rPr lang="fr-FR" sz="1600" b="1" dirty="0" smtClean="0">
                <a:solidFill>
                  <a:srgbClr val="C00000"/>
                </a:solidFill>
                <a:latin typeface="Google Sans"/>
                <a:cs typeface="Arial"/>
              </a:rPr>
              <a:t>NICOLAS BOILEAU/ PASA</a:t>
            </a:r>
          </a:p>
          <a:p>
            <a:pPr marL="285750" lvl="4" indent="-285750">
              <a:spcAft>
                <a:spcPts val="300"/>
              </a:spcAft>
              <a:buClr>
                <a:srgbClr val="4F81BD"/>
              </a:buClr>
              <a:buFontTx/>
              <a:buChar char="-"/>
            </a:pPr>
            <a:r>
              <a:rPr lang="fr-FR" sz="1600" b="1" dirty="0">
                <a:solidFill>
                  <a:srgbClr val="E6665C"/>
                </a:solidFill>
                <a:latin typeface="Arial"/>
                <a:ea typeface="ＭＳ Ｐゴシック" charset="0"/>
                <a:cs typeface="Arial"/>
              </a:rPr>
              <a:t>Lundi </a:t>
            </a:r>
            <a:r>
              <a:rPr lang="fr-FR" sz="1600" b="1" dirty="0" smtClean="0">
                <a:solidFill>
                  <a:srgbClr val="E6665C"/>
                </a:solidFill>
                <a:latin typeface="Arial"/>
                <a:ea typeface="ＭＳ Ｐゴシック" charset="0"/>
                <a:cs typeface="Arial"/>
              </a:rPr>
              <a:t>12 Mai : </a:t>
            </a:r>
            <a:r>
              <a:rPr lang="fr-FR" sz="1600" b="1" dirty="0">
                <a:solidFill>
                  <a:srgbClr val="E6665C"/>
                </a:solidFill>
                <a:latin typeface="Arial"/>
                <a:ea typeface="ＭＳ Ｐゴシック" charset="0"/>
                <a:cs typeface="Arial"/>
              </a:rPr>
              <a:t>Art-thérapie pour le PASA et unité Nicolas Boileau (salon du </a:t>
            </a:r>
            <a:r>
              <a:rPr lang="fr-FR" sz="1600" b="1" dirty="0" err="1">
                <a:solidFill>
                  <a:srgbClr val="E6665C"/>
                </a:solidFill>
                <a:latin typeface="Arial"/>
                <a:ea typeface="ＭＳ Ｐゴシック" charset="0"/>
                <a:cs typeface="Arial"/>
              </a:rPr>
              <a:t>Moncel</a:t>
            </a:r>
            <a:r>
              <a:rPr lang="fr-FR" sz="1600" b="1" dirty="0">
                <a:solidFill>
                  <a:srgbClr val="E6665C"/>
                </a:solidFill>
                <a:latin typeface="Arial"/>
                <a:ea typeface="ＭＳ Ｐゴシック" charset="0"/>
                <a:cs typeface="Arial"/>
              </a:rPr>
              <a:t>)avec </a:t>
            </a:r>
            <a:r>
              <a:rPr lang="fr-FR" sz="1600" b="1" dirty="0" smtClean="0">
                <a:solidFill>
                  <a:srgbClr val="E6665C"/>
                </a:solidFill>
                <a:latin typeface="Arial"/>
                <a:ea typeface="ＭＳ Ｐゴシック" charset="0"/>
                <a:cs typeface="Arial"/>
              </a:rPr>
              <a:t>Evelyne</a:t>
            </a:r>
          </a:p>
          <a:p>
            <a:pPr marL="285750" lvl="4" indent="-285750">
              <a:spcAft>
                <a:spcPts val="300"/>
              </a:spcAft>
              <a:buClr>
                <a:srgbClr val="4F81BD"/>
              </a:buClr>
              <a:buFontTx/>
              <a:buChar char="-"/>
            </a:pPr>
            <a:r>
              <a:rPr lang="fr-FR" sz="1600" b="1" dirty="0" smtClean="0">
                <a:solidFill>
                  <a:srgbClr val="E6665C"/>
                </a:solidFill>
                <a:latin typeface="Arial"/>
                <a:ea typeface="ＭＳ Ｐゴシック" charset="0"/>
                <a:cs typeface="Arial"/>
              </a:rPr>
              <a:t>Mardi 13 Mai : </a:t>
            </a:r>
            <a:r>
              <a:rPr lang="fr-FR" sz="1600" b="1" dirty="0">
                <a:solidFill>
                  <a:srgbClr val="E6665C"/>
                </a:solidFill>
                <a:latin typeface="Arial"/>
                <a:ea typeface="ＭＳ Ｐゴシック" charset="0"/>
                <a:cs typeface="Arial"/>
              </a:rPr>
              <a:t>Zoothérapie à l’unité Nicolas Boileau</a:t>
            </a:r>
            <a:endParaRPr lang="fr-FR" sz="1600" b="1" dirty="0" smtClean="0">
              <a:solidFill>
                <a:srgbClr val="E6665C"/>
              </a:solidFill>
              <a:latin typeface="Arial"/>
              <a:ea typeface="ＭＳ Ｐゴシック" charset="0"/>
              <a:cs typeface="Arial"/>
            </a:endParaRPr>
          </a:p>
          <a:p>
            <a:pPr marL="285750" lvl="4" indent="-285750">
              <a:spcAft>
                <a:spcPts val="300"/>
              </a:spcAft>
              <a:buClr>
                <a:srgbClr val="4F81BD"/>
              </a:buClr>
              <a:buFontTx/>
              <a:buChar char="-"/>
            </a:pPr>
            <a:r>
              <a:rPr lang="fr-FR" sz="1600" b="1" dirty="0">
                <a:solidFill>
                  <a:srgbClr val="E6665C"/>
                </a:solidFill>
                <a:latin typeface="Arial"/>
                <a:ea typeface="ＭＳ Ｐゴシック" charset="0"/>
                <a:cs typeface="Arial"/>
              </a:rPr>
              <a:t>Jeudi </a:t>
            </a:r>
            <a:r>
              <a:rPr lang="fr-FR" sz="1600" b="1" dirty="0" smtClean="0">
                <a:solidFill>
                  <a:srgbClr val="E6665C"/>
                </a:solidFill>
                <a:latin typeface="Arial"/>
                <a:ea typeface="ＭＳ Ｐゴシック" charset="0"/>
                <a:cs typeface="Arial"/>
              </a:rPr>
              <a:t>15 Mai : </a:t>
            </a:r>
            <a:r>
              <a:rPr lang="fr-FR" sz="1600" b="1" dirty="0">
                <a:solidFill>
                  <a:srgbClr val="E6665C"/>
                </a:solidFill>
                <a:latin typeface="Arial"/>
                <a:ea typeface="ＭＳ Ｐゴシック" charset="0"/>
                <a:cs typeface="Arial"/>
              </a:rPr>
              <a:t>Musicothérapie à l’unité Nicolas </a:t>
            </a:r>
            <a:r>
              <a:rPr lang="fr-FR" sz="1600" b="1" dirty="0" smtClean="0">
                <a:solidFill>
                  <a:srgbClr val="E6665C"/>
                </a:solidFill>
                <a:latin typeface="Arial"/>
                <a:ea typeface="ＭＳ Ｐゴシック" charset="0"/>
                <a:cs typeface="Arial"/>
              </a:rPr>
              <a:t>Boileau</a:t>
            </a:r>
          </a:p>
          <a:p>
            <a:pPr marL="285750" lvl="4" indent="-285750">
              <a:spcAft>
                <a:spcPts val="300"/>
              </a:spcAft>
              <a:buClr>
                <a:srgbClr val="4F81BD"/>
              </a:buClr>
              <a:buFontTx/>
              <a:buChar char="-"/>
            </a:pPr>
            <a:r>
              <a:rPr lang="fr-FR" sz="1600" b="1" dirty="0" smtClean="0">
                <a:solidFill>
                  <a:srgbClr val="E6665C"/>
                </a:solidFill>
                <a:latin typeface="Arial"/>
                <a:ea typeface="ＭＳ Ｐゴシック" charset="0"/>
                <a:cs typeface="Arial"/>
              </a:rPr>
              <a:t>Mardi 20 Mai : danse thérapie de 11h/12h avec Carole au salon du Moncel (PASA, Unité Nicolas Boileau/ EHPAD)</a:t>
            </a:r>
          </a:p>
          <a:p>
            <a:pPr marL="0" lvl="1">
              <a:spcAft>
                <a:spcPts val="300"/>
              </a:spcAft>
            </a:pPr>
            <a:r>
              <a:rPr lang="fr-FR" sz="1600" b="1" dirty="0" smtClean="0">
                <a:solidFill>
                  <a:srgbClr val="C00000"/>
                </a:solidFill>
                <a:latin typeface="Arial"/>
                <a:cs typeface="Arial"/>
              </a:rPr>
              <a:t>Animation « comme au cinéma » AU GRAND-SALON</a:t>
            </a:r>
          </a:p>
          <a:p>
            <a:pPr marL="285750" lvl="1" indent="-285750">
              <a:spcAft>
                <a:spcPts val="300"/>
              </a:spcAft>
              <a:buFontTx/>
              <a:buChar char="-"/>
            </a:pPr>
            <a:r>
              <a:rPr lang="fr-FR" sz="1600" b="1" dirty="0" smtClean="0">
                <a:solidFill>
                  <a:srgbClr val="C00000"/>
                </a:solidFill>
                <a:latin typeface="Arial"/>
                <a:cs typeface="Arial"/>
              </a:rPr>
              <a:t>- </a:t>
            </a:r>
            <a:r>
              <a:rPr lang="fr-FR" sz="1600" b="1" dirty="0">
                <a:solidFill>
                  <a:srgbClr val="0070C0"/>
                </a:solidFill>
                <a:latin typeface="Arial"/>
                <a:cs typeface="Arial"/>
              </a:rPr>
              <a:t>Dimanche </a:t>
            </a:r>
            <a:r>
              <a:rPr lang="fr-FR" sz="1600" b="1" dirty="0" smtClean="0">
                <a:solidFill>
                  <a:srgbClr val="0070C0"/>
                </a:solidFill>
                <a:latin typeface="Arial"/>
                <a:cs typeface="Arial"/>
              </a:rPr>
              <a:t>04 Mai : (fantastique)</a:t>
            </a:r>
          </a:p>
          <a:p>
            <a:pPr marL="285750" lvl="1" indent="-285750">
              <a:spcAft>
                <a:spcPts val="300"/>
              </a:spcAft>
              <a:buFontTx/>
              <a:buChar char="-"/>
            </a:pPr>
            <a:r>
              <a:rPr lang="fr-FR" sz="1600" b="1" dirty="0" smtClean="0">
                <a:solidFill>
                  <a:srgbClr val="0070C0"/>
                </a:solidFill>
                <a:latin typeface="Arial"/>
                <a:cs typeface="Arial"/>
              </a:rPr>
              <a:t>Dimanche 11 Mai : (comédie, aventure) </a:t>
            </a:r>
          </a:p>
          <a:p>
            <a:pPr marL="285750" lvl="1" indent="-285750">
              <a:spcAft>
                <a:spcPts val="300"/>
              </a:spcAft>
              <a:buFontTx/>
              <a:buChar char="-"/>
            </a:pPr>
            <a:r>
              <a:rPr lang="fr-FR" sz="1600" b="1" dirty="0" smtClean="0">
                <a:solidFill>
                  <a:srgbClr val="0070C0"/>
                </a:solidFill>
                <a:latin typeface="Arial"/>
                <a:cs typeface="Arial"/>
              </a:rPr>
              <a:t>Dimanche 18 Mai: (fantastique)</a:t>
            </a:r>
          </a:p>
          <a:p>
            <a:pPr marL="285750" lvl="1" indent="-285750">
              <a:spcAft>
                <a:spcPts val="300"/>
              </a:spcAft>
              <a:buFontTx/>
              <a:buChar char="-"/>
            </a:pPr>
            <a:r>
              <a:rPr lang="fr-FR" sz="1600" b="1" dirty="0" smtClean="0">
                <a:solidFill>
                  <a:srgbClr val="0070C0"/>
                </a:solidFill>
                <a:latin typeface="Arial"/>
                <a:cs typeface="Arial"/>
              </a:rPr>
              <a:t>Dimanche 25 Mai: (action)</a:t>
            </a:r>
            <a:endParaRPr lang="fr-FR" sz="1600" b="1" dirty="0" smtClean="0">
              <a:solidFill>
                <a:srgbClr val="C00000"/>
              </a:solidFill>
              <a:latin typeface="Arial"/>
              <a:cs typeface="Arial"/>
            </a:endParaRPr>
          </a:p>
          <a:p>
            <a:pPr marL="0" lvl="1">
              <a:spcAft>
                <a:spcPts val="300"/>
              </a:spcAft>
            </a:pPr>
            <a:r>
              <a:rPr lang="fr-FR" sz="1600" b="1" dirty="0" smtClean="0">
                <a:solidFill>
                  <a:srgbClr val="C00000"/>
                </a:solidFill>
                <a:latin typeface="Arial"/>
                <a:cs typeface="Arial"/>
              </a:rPr>
              <a:t>Anniversaire AU GRAND-SALON</a:t>
            </a:r>
            <a:endParaRPr lang="fr-FR" sz="1600" b="1" dirty="0">
              <a:solidFill>
                <a:srgbClr val="C00000"/>
              </a:solidFill>
              <a:latin typeface="Arial"/>
              <a:cs typeface="Arial"/>
            </a:endParaRPr>
          </a:p>
          <a:p>
            <a:pPr marL="0" lvl="1">
              <a:spcAft>
                <a:spcPts val="300"/>
              </a:spcAft>
            </a:pPr>
            <a:r>
              <a:rPr lang="fr-FR" sz="1600" b="1" dirty="0" smtClean="0">
                <a:solidFill>
                  <a:srgbClr val="D60093"/>
                </a:solidFill>
                <a:latin typeface="Arial"/>
                <a:cs typeface="Arial"/>
              </a:rPr>
              <a:t>Jeudi 22 Mai à </a:t>
            </a:r>
            <a:r>
              <a:rPr lang="fr-FR" sz="1600" b="1" dirty="0">
                <a:solidFill>
                  <a:srgbClr val="D60093"/>
                </a:solidFill>
                <a:latin typeface="Arial"/>
                <a:cs typeface="Arial"/>
              </a:rPr>
              <a:t>partir de 14h30</a:t>
            </a:r>
          </a:p>
          <a:p>
            <a:pPr marL="0" lvl="1">
              <a:spcAft>
                <a:spcPts val="300"/>
              </a:spcAft>
            </a:pPr>
            <a:r>
              <a:rPr lang="fr-FR" sz="1600" b="1" dirty="0">
                <a:solidFill>
                  <a:srgbClr val="D60093"/>
                </a:solidFill>
                <a:latin typeface="Arial"/>
                <a:cs typeface="Arial"/>
              </a:rPr>
              <a:t>Spectacle musicale </a:t>
            </a:r>
            <a:r>
              <a:rPr lang="fr-FR" sz="1600" b="1" dirty="0" smtClean="0">
                <a:solidFill>
                  <a:srgbClr val="D60093"/>
                </a:solidFill>
                <a:latin typeface="Arial"/>
                <a:cs typeface="Arial"/>
              </a:rPr>
              <a:t>avec  « Connivence»</a:t>
            </a:r>
            <a:endParaRPr lang="fr-FR" sz="1600" b="1" dirty="0">
              <a:solidFill>
                <a:srgbClr val="D60093"/>
              </a:solidFill>
              <a:latin typeface="Arial"/>
              <a:cs typeface="Arial"/>
            </a:endParaRPr>
          </a:p>
          <a:p>
            <a:pPr marL="0" lvl="1">
              <a:spcAft>
                <a:spcPts val="300"/>
              </a:spcAft>
            </a:pPr>
            <a:endParaRPr lang="fr-FR" sz="1400" dirty="0">
              <a:solidFill>
                <a:srgbClr val="000000"/>
              </a:solidFill>
              <a:latin typeface="Arial"/>
              <a:cs typeface="Arial"/>
            </a:endParaRPr>
          </a:p>
          <a:p>
            <a:pPr marL="0" lvl="1">
              <a:spcAft>
                <a:spcPts val="300"/>
              </a:spcAft>
            </a:pPr>
            <a:endParaRPr lang="fr-FR" sz="1400" dirty="0">
              <a:solidFill>
                <a:srgbClr val="000000"/>
              </a:solidFill>
              <a:latin typeface="Arial"/>
              <a:cs typeface="Arial"/>
            </a:endParaRPr>
          </a:p>
          <a:p>
            <a:pPr marL="0" lvl="1">
              <a:spcAft>
                <a:spcPts val="300"/>
              </a:spcAft>
            </a:pPr>
            <a:endParaRPr lang="fr-FR" sz="1400" dirty="0">
              <a:solidFill>
                <a:srgbClr val="000000"/>
              </a:solidFill>
              <a:latin typeface="Arial"/>
              <a:cs typeface="Arial"/>
            </a:endParaRPr>
          </a:p>
        </p:txBody>
      </p:sp>
      <p:grpSp>
        <p:nvGrpSpPr>
          <p:cNvPr id="21" name="Grouper 20"/>
          <p:cNvGrpSpPr>
            <a:grpSpLocks noChangeAspect="1"/>
          </p:cNvGrpSpPr>
          <p:nvPr/>
        </p:nvGrpSpPr>
        <p:grpSpPr>
          <a:xfrm>
            <a:off x="8299" y="560435"/>
            <a:ext cx="854737" cy="831566"/>
            <a:chOff x="4764278" y="116651"/>
            <a:chExt cx="2725304" cy="2651424"/>
          </a:xfrm>
        </p:grpSpPr>
        <p:sp>
          <p:nvSpPr>
            <p:cNvPr id="22" name="Rectangle 21"/>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3" name="Image 22"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25" name="Rectangle 16"/>
          <p:cNvSpPr txBox="1">
            <a:spLocks noChangeArrowheads="1"/>
          </p:cNvSpPr>
          <p:nvPr/>
        </p:nvSpPr>
        <p:spPr>
          <a:xfrm>
            <a:off x="361425" y="795402"/>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a:solidFill>
                  <a:schemeClr val="bg1"/>
                </a:solidFill>
              </a:rPr>
              <a:t>Actualités</a:t>
            </a:r>
            <a:endParaRPr lang="fr-FR" sz="2200" dirty="0">
              <a:solidFill>
                <a:schemeClr val="bg1"/>
              </a:solidFill>
            </a:endParaRPr>
          </a:p>
        </p:txBody>
      </p:sp>
      <p:pic>
        <p:nvPicPr>
          <p:cNvPr id="20" name="Image 19" descr="noun_790131_cc.png"/>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6627175" y="1711964"/>
            <a:ext cx="434925" cy="432000"/>
          </a:xfrm>
          <a:prstGeom prst="rect">
            <a:avLst/>
          </a:prstGeom>
        </p:spPr>
      </p:pic>
      <p:sp>
        <p:nvSpPr>
          <p:cNvPr id="14" name="Espace réservé du pied de page 4">
            <a:extLst>
              <a:ext uri="{FF2B5EF4-FFF2-40B4-BE49-F238E27FC236}">
                <a16:creationId xmlns:a16="http://schemas.microsoft.com/office/drawing/2014/main" id="{B6043E4F-9480-488C-8B66-8C530E40A90E}"/>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Tree>
    <p:extLst>
      <p:ext uri="{BB962C8B-B14F-4D97-AF65-F5344CB8AC3E}">
        <p14:creationId xmlns:p14="http://schemas.microsoft.com/office/powerpoint/2010/main" val="299988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19</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50" name="Rectangle 16"/>
          <p:cNvSpPr txBox="1">
            <a:spLocks noChangeArrowheads="1"/>
          </p:cNvSpPr>
          <p:nvPr/>
        </p:nvSpPr>
        <p:spPr>
          <a:xfrm>
            <a:off x="367837" y="5207628"/>
            <a:ext cx="6840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Anniversaires</a:t>
            </a:r>
          </a:p>
        </p:txBody>
      </p:sp>
      <p:sp>
        <p:nvSpPr>
          <p:cNvPr id="53" name="ZoneTexte 52"/>
          <p:cNvSpPr txBox="1"/>
          <p:nvPr/>
        </p:nvSpPr>
        <p:spPr>
          <a:xfrm>
            <a:off x="249291" y="5675627"/>
            <a:ext cx="3797630" cy="1608133"/>
          </a:xfrm>
          <a:prstGeom prst="rect">
            <a:avLst/>
          </a:prstGeom>
          <a:noFill/>
        </p:spPr>
        <p:txBody>
          <a:bodyPr wrap="square" lIns="180000" rIns="180000" rtlCol="0">
            <a:spAutoFit/>
          </a:bodyPr>
          <a:lstStyle/>
          <a:p>
            <a:pPr marL="0" lvl="1">
              <a:spcAft>
                <a:spcPts val="500"/>
              </a:spcAft>
            </a:pPr>
            <a:r>
              <a:rPr lang="fr-FR" dirty="0">
                <a:solidFill>
                  <a:srgbClr val="52423C"/>
                </a:solidFill>
                <a:latin typeface="Arial"/>
                <a:cs typeface="Arial"/>
              </a:rPr>
              <a:t>Le </a:t>
            </a:r>
            <a:r>
              <a:rPr lang="fr-FR" dirty="0" smtClean="0">
                <a:solidFill>
                  <a:srgbClr val="52423C"/>
                </a:solidFill>
                <a:latin typeface="Arial"/>
                <a:cs typeface="Arial"/>
              </a:rPr>
              <a:t>mois Mai, </a:t>
            </a:r>
            <a:r>
              <a:rPr lang="fr-FR" dirty="0">
                <a:solidFill>
                  <a:srgbClr val="52423C"/>
                </a:solidFill>
                <a:latin typeface="Arial"/>
                <a:cs typeface="Arial"/>
              </a:rPr>
              <a:t>nous fêterons l’anniversaire </a:t>
            </a:r>
            <a:r>
              <a:rPr lang="fr-FR" dirty="0" smtClean="0">
                <a:solidFill>
                  <a:srgbClr val="52423C"/>
                </a:solidFill>
                <a:latin typeface="Arial"/>
                <a:cs typeface="Arial"/>
              </a:rPr>
              <a:t>de  :</a:t>
            </a:r>
          </a:p>
          <a:p>
            <a:pPr marL="0" lvl="1">
              <a:spcAft>
                <a:spcPts val="500"/>
              </a:spcAft>
            </a:pPr>
            <a:r>
              <a:rPr lang="fr-FR" sz="1600" b="1" dirty="0">
                <a:solidFill>
                  <a:srgbClr val="FF0000"/>
                </a:solidFill>
                <a:latin typeface="Arial"/>
                <a:cs typeface="Arial"/>
              </a:rPr>
              <a:t>1</a:t>
            </a:r>
            <a:r>
              <a:rPr lang="fr-FR" sz="1600" b="1" dirty="0" smtClean="0">
                <a:solidFill>
                  <a:srgbClr val="FF0000"/>
                </a:solidFill>
                <a:latin typeface="Arial"/>
                <a:cs typeface="Arial"/>
              </a:rPr>
              <a:t>. </a:t>
            </a:r>
            <a:r>
              <a:rPr lang="fr-FR" sz="1600" b="1" dirty="0" smtClean="0">
                <a:latin typeface="Arial"/>
                <a:cs typeface="Arial"/>
              </a:rPr>
              <a:t>Mr </a:t>
            </a:r>
            <a:r>
              <a:rPr lang="fr-FR" sz="1600" b="1" dirty="0" err="1" smtClean="0">
                <a:latin typeface="Arial"/>
                <a:cs typeface="Arial"/>
              </a:rPr>
              <a:t>Richevaux</a:t>
            </a:r>
            <a:r>
              <a:rPr lang="fr-FR" sz="1600" b="1" dirty="0" smtClean="0">
                <a:latin typeface="Arial"/>
                <a:cs typeface="Arial"/>
              </a:rPr>
              <a:t> Christian</a:t>
            </a:r>
          </a:p>
          <a:p>
            <a:pPr marL="0" lvl="1">
              <a:spcAft>
                <a:spcPts val="500"/>
              </a:spcAft>
            </a:pPr>
            <a:r>
              <a:rPr lang="fr-FR" sz="1600" b="1" dirty="0" smtClean="0">
                <a:latin typeface="Arial"/>
                <a:cs typeface="Arial"/>
              </a:rPr>
              <a:t>Le 11/05/1949 (80 ans)</a:t>
            </a:r>
          </a:p>
          <a:p>
            <a:pPr marL="0" lvl="1">
              <a:spcAft>
                <a:spcPts val="500"/>
              </a:spcAft>
            </a:pPr>
            <a:endParaRPr lang="fr-FR" b="1" dirty="0" smtClean="0">
              <a:latin typeface="Arial"/>
              <a:cs typeface="Arial"/>
            </a:endParaRPr>
          </a:p>
        </p:txBody>
      </p:sp>
      <p:sp>
        <p:nvSpPr>
          <p:cNvPr id="69" name="ZoneTexte 68"/>
          <p:cNvSpPr txBox="1">
            <a:spLocks noChangeAspect="1"/>
          </p:cNvSpPr>
          <p:nvPr/>
        </p:nvSpPr>
        <p:spPr>
          <a:xfrm>
            <a:off x="3888633" y="7423202"/>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1</a:t>
            </a:r>
          </a:p>
        </p:txBody>
      </p:sp>
      <p:sp>
        <p:nvSpPr>
          <p:cNvPr id="71" name="ZoneTexte 70"/>
          <p:cNvSpPr txBox="1">
            <a:spLocks noChangeAspect="1"/>
          </p:cNvSpPr>
          <p:nvPr/>
        </p:nvSpPr>
        <p:spPr>
          <a:xfrm>
            <a:off x="7043137" y="7423202"/>
            <a:ext cx="158288"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3</a:t>
            </a:r>
          </a:p>
        </p:txBody>
      </p:sp>
      <p:sp>
        <p:nvSpPr>
          <p:cNvPr id="72" name="ZoneTexte 71"/>
          <p:cNvSpPr txBox="1">
            <a:spLocks noChangeAspect="1"/>
          </p:cNvSpPr>
          <p:nvPr/>
        </p:nvSpPr>
        <p:spPr>
          <a:xfrm>
            <a:off x="3888633" y="9257558"/>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4</a:t>
            </a:r>
          </a:p>
        </p:txBody>
      </p:sp>
      <p:sp>
        <p:nvSpPr>
          <p:cNvPr id="74" name="ZoneTexte 73"/>
          <p:cNvSpPr txBox="1">
            <a:spLocks noChangeAspect="1"/>
          </p:cNvSpPr>
          <p:nvPr/>
        </p:nvSpPr>
        <p:spPr>
          <a:xfrm>
            <a:off x="7036725" y="9257558"/>
            <a:ext cx="171112"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6</a:t>
            </a:r>
          </a:p>
        </p:txBody>
      </p:sp>
      <p:sp>
        <p:nvSpPr>
          <p:cNvPr id="85" name="Rectangle 16"/>
          <p:cNvSpPr txBox="1">
            <a:spLocks noChangeArrowheads="1"/>
          </p:cNvSpPr>
          <p:nvPr/>
        </p:nvSpPr>
        <p:spPr>
          <a:xfrm>
            <a:off x="361425" y="693197"/>
            <a:ext cx="3300232"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Arrivées </a:t>
            </a:r>
          </a:p>
        </p:txBody>
      </p:sp>
      <p:sp>
        <p:nvSpPr>
          <p:cNvPr id="86" name="ZoneTexte 85"/>
          <p:cNvSpPr txBox="1"/>
          <p:nvPr/>
        </p:nvSpPr>
        <p:spPr>
          <a:xfrm>
            <a:off x="367837" y="1178007"/>
            <a:ext cx="3300232" cy="2200602"/>
          </a:xfrm>
          <a:prstGeom prst="rect">
            <a:avLst/>
          </a:prstGeom>
          <a:noFill/>
        </p:spPr>
        <p:txBody>
          <a:bodyPr wrap="square" lIns="180000" rIns="180000" rtlCol="0">
            <a:spAutoFit/>
          </a:bodyPr>
          <a:lstStyle/>
          <a:p>
            <a:pPr marL="0" lvl="1">
              <a:spcAft>
                <a:spcPts val="500"/>
              </a:spcAft>
            </a:pPr>
            <a:r>
              <a:rPr lang="fr-FR" sz="1200" dirty="0">
                <a:solidFill>
                  <a:srgbClr val="52423C"/>
                </a:solidFill>
                <a:latin typeface="Arial"/>
                <a:cs typeface="Arial"/>
              </a:rPr>
              <a:t>Nous souhaitons la bienvenue à nos nouveaux résidents </a:t>
            </a:r>
            <a:r>
              <a:rPr lang="fr-FR" sz="1200" dirty="0" smtClean="0">
                <a:solidFill>
                  <a:srgbClr val="52423C"/>
                </a:solidFill>
                <a:latin typeface="Arial"/>
                <a:cs typeface="Arial"/>
              </a:rPr>
              <a:t>:</a:t>
            </a:r>
          </a:p>
          <a:p>
            <a:pPr marL="0" lvl="1">
              <a:spcAft>
                <a:spcPts val="500"/>
              </a:spcAft>
            </a:pPr>
            <a:endParaRPr lang="fr-FR" sz="1200" dirty="0" smtClean="0">
              <a:solidFill>
                <a:srgbClr val="52423C"/>
              </a:solidFill>
              <a:latin typeface="Arial"/>
              <a:cs typeface="Arial"/>
            </a:endParaRPr>
          </a:p>
          <a:p>
            <a:pPr marL="0" lvl="1">
              <a:spcAft>
                <a:spcPts val="500"/>
              </a:spcAft>
            </a:pPr>
            <a:r>
              <a:rPr lang="fr-FR" sz="1600" b="1" dirty="0" smtClean="0">
                <a:latin typeface="Arial"/>
                <a:cs typeface="Arial"/>
              </a:rPr>
              <a:t>Mme Leclerc Josette (91 ans)</a:t>
            </a:r>
          </a:p>
          <a:p>
            <a:pPr marL="0" lvl="1">
              <a:spcAft>
                <a:spcPts val="500"/>
              </a:spcAft>
            </a:pPr>
            <a:r>
              <a:rPr lang="fr-FR" sz="1600" b="1" dirty="0" smtClean="0">
                <a:latin typeface="Arial"/>
                <a:cs typeface="Arial"/>
              </a:rPr>
              <a:t>Le 01/04/2025</a:t>
            </a:r>
          </a:p>
          <a:p>
            <a:pPr marL="0" lvl="1">
              <a:spcAft>
                <a:spcPts val="500"/>
              </a:spcAft>
            </a:pPr>
            <a:r>
              <a:rPr lang="fr-FR" sz="1600" b="1" dirty="0" smtClean="0">
                <a:latin typeface="Arial"/>
                <a:cs typeface="Arial"/>
              </a:rPr>
              <a:t>Mr </a:t>
            </a:r>
            <a:r>
              <a:rPr lang="fr-FR" sz="1600" b="1" dirty="0" err="1" smtClean="0">
                <a:latin typeface="Arial"/>
                <a:cs typeface="Arial"/>
              </a:rPr>
              <a:t>Perrilat</a:t>
            </a:r>
            <a:r>
              <a:rPr lang="fr-FR" sz="1600" b="1" dirty="0" smtClean="0">
                <a:latin typeface="Arial"/>
                <a:cs typeface="Arial"/>
              </a:rPr>
              <a:t> Pierre (87 ans)</a:t>
            </a:r>
          </a:p>
          <a:p>
            <a:pPr marL="0" lvl="1">
              <a:spcAft>
                <a:spcPts val="500"/>
              </a:spcAft>
            </a:pPr>
            <a:r>
              <a:rPr lang="fr-FR" sz="1600" b="1" dirty="0" smtClean="0">
                <a:latin typeface="Arial"/>
                <a:cs typeface="Arial"/>
              </a:rPr>
              <a:t>Le 12/04/2025</a:t>
            </a:r>
          </a:p>
          <a:p>
            <a:pPr marL="0" lvl="1">
              <a:spcAft>
                <a:spcPts val="500"/>
              </a:spcAft>
            </a:pPr>
            <a:endParaRPr lang="fr-FR" sz="1200" dirty="0">
              <a:latin typeface="Arial"/>
              <a:cs typeface="Arial"/>
            </a:endParaRPr>
          </a:p>
        </p:txBody>
      </p:sp>
      <p:sp>
        <p:nvSpPr>
          <p:cNvPr id="89" name="ZoneTexte 88"/>
          <p:cNvSpPr txBox="1">
            <a:spLocks noChangeAspect="1"/>
          </p:cNvSpPr>
          <p:nvPr/>
        </p:nvSpPr>
        <p:spPr>
          <a:xfrm>
            <a:off x="1493130" y="4064954"/>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1</a:t>
            </a:r>
          </a:p>
        </p:txBody>
      </p:sp>
      <p:sp>
        <p:nvSpPr>
          <p:cNvPr id="90" name="ZoneTexte 89"/>
          <p:cNvSpPr txBox="1">
            <a:spLocks noChangeAspect="1"/>
          </p:cNvSpPr>
          <p:nvPr/>
        </p:nvSpPr>
        <p:spPr>
          <a:xfrm>
            <a:off x="2709845" y="4064954"/>
            <a:ext cx="158288"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2</a:t>
            </a:r>
          </a:p>
        </p:txBody>
      </p:sp>
      <p:sp>
        <p:nvSpPr>
          <p:cNvPr id="91" name="Rectangle 16"/>
          <p:cNvSpPr txBox="1">
            <a:spLocks noChangeArrowheads="1"/>
          </p:cNvSpPr>
          <p:nvPr/>
        </p:nvSpPr>
        <p:spPr>
          <a:xfrm>
            <a:off x="3901193" y="710008"/>
            <a:ext cx="3312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Départs</a:t>
            </a:r>
          </a:p>
        </p:txBody>
      </p:sp>
      <p:sp>
        <p:nvSpPr>
          <p:cNvPr id="92" name="ZoneTexte 91"/>
          <p:cNvSpPr txBox="1"/>
          <p:nvPr/>
        </p:nvSpPr>
        <p:spPr>
          <a:xfrm>
            <a:off x="3888633" y="1228471"/>
            <a:ext cx="3311998" cy="3593291"/>
          </a:xfrm>
          <a:prstGeom prst="rect">
            <a:avLst/>
          </a:prstGeom>
          <a:noFill/>
        </p:spPr>
        <p:txBody>
          <a:bodyPr wrap="square" lIns="180000" rIns="180000" rtlCol="0">
            <a:spAutoFit/>
          </a:bodyPr>
          <a:lstStyle/>
          <a:p>
            <a:pPr marL="0" lvl="1">
              <a:spcAft>
                <a:spcPts val="500"/>
              </a:spcAft>
            </a:pPr>
            <a:r>
              <a:rPr lang="fr-FR" sz="1200" dirty="0" smtClean="0">
                <a:solidFill>
                  <a:srgbClr val="52423C"/>
                </a:solidFill>
                <a:latin typeface="Arial"/>
                <a:cs typeface="Arial"/>
              </a:rPr>
              <a:t>Nos pensées les accompagne :</a:t>
            </a:r>
            <a:endParaRPr lang="fr-FR" sz="1200" dirty="0">
              <a:solidFill>
                <a:srgbClr val="52423C"/>
              </a:solidFill>
              <a:latin typeface="Arial"/>
              <a:cs typeface="Arial"/>
            </a:endParaRPr>
          </a:p>
          <a:p>
            <a:pPr marL="0" lvl="1">
              <a:spcAft>
                <a:spcPts val="500"/>
              </a:spcAft>
            </a:pPr>
            <a:endParaRPr lang="fr-FR" b="1" dirty="0" smtClean="0">
              <a:latin typeface="Arial"/>
              <a:cs typeface="Arial"/>
            </a:endParaRPr>
          </a:p>
          <a:p>
            <a:pPr marL="0" lvl="1">
              <a:spcAft>
                <a:spcPts val="500"/>
              </a:spcAft>
            </a:pPr>
            <a:r>
              <a:rPr lang="fr-FR" sz="1600" b="1" dirty="0" smtClean="0">
                <a:latin typeface="Arial"/>
                <a:cs typeface="Arial"/>
              </a:rPr>
              <a:t>Mr LEFEUVRE Jean </a:t>
            </a:r>
          </a:p>
          <a:p>
            <a:pPr marL="0" lvl="1">
              <a:spcAft>
                <a:spcPts val="500"/>
              </a:spcAft>
            </a:pPr>
            <a:r>
              <a:rPr lang="fr-FR" sz="1600" b="1" dirty="0" smtClean="0">
                <a:latin typeface="Arial"/>
                <a:cs typeface="Arial"/>
              </a:rPr>
              <a:t>Le 26/03/2025</a:t>
            </a:r>
          </a:p>
          <a:p>
            <a:pPr marL="0" lvl="1">
              <a:spcAft>
                <a:spcPts val="500"/>
              </a:spcAft>
            </a:pPr>
            <a:r>
              <a:rPr lang="fr-FR" sz="1600" b="1" dirty="0" smtClean="0">
                <a:solidFill>
                  <a:srgbClr val="111827"/>
                </a:solidFill>
                <a:latin typeface="Outfit"/>
              </a:rPr>
              <a:t>Mme FIGLIUOLO Paulette</a:t>
            </a:r>
          </a:p>
          <a:p>
            <a:pPr marL="0" lvl="1">
              <a:spcAft>
                <a:spcPts val="500"/>
              </a:spcAft>
            </a:pPr>
            <a:r>
              <a:rPr lang="fr-FR" sz="1600" b="1" dirty="0" smtClean="0">
                <a:solidFill>
                  <a:srgbClr val="111827"/>
                </a:solidFill>
                <a:latin typeface="Outfit"/>
                <a:cs typeface="Arial"/>
              </a:rPr>
              <a:t>Le 12/04/2025</a:t>
            </a:r>
          </a:p>
          <a:p>
            <a:pPr marL="0" lvl="1">
              <a:spcAft>
                <a:spcPts val="500"/>
              </a:spcAft>
            </a:pPr>
            <a:r>
              <a:rPr lang="fr-FR" sz="1600" b="1" dirty="0" smtClean="0">
                <a:latin typeface="Arial"/>
                <a:cs typeface="Arial"/>
              </a:rPr>
              <a:t>Mme </a:t>
            </a:r>
            <a:r>
              <a:rPr lang="fr-FR" sz="1600" b="1" dirty="0">
                <a:solidFill>
                  <a:srgbClr val="111827"/>
                </a:solidFill>
                <a:latin typeface="Outfit"/>
              </a:rPr>
              <a:t>FRANZKOWIAK </a:t>
            </a:r>
            <a:r>
              <a:rPr lang="fr-FR" sz="1600" b="1" dirty="0" smtClean="0">
                <a:solidFill>
                  <a:srgbClr val="111827"/>
                </a:solidFill>
                <a:latin typeface="Outfit"/>
              </a:rPr>
              <a:t>Nicole</a:t>
            </a:r>
          </a:p>
          <a:p>
            <a:pPr marL="0" lvl="1">
              <a:spcAft>
                <a:spcPts val="500"/>
              </a:spcAft>
            </a:pPr>
            <a:r>
              <a:rPr lang="fr-FR" sz="1600" b="1" dirty="0" smtClean="0">
                <a:latin typeface="Arial"/>
                <a:cs typeface="Arial"/>
              </a:rPr>
              <a:t>Le 13/04/2025</a:t>
            </a:r>
          </a:p>
          <a:p>
            <a:pPr marL="0" lvl="1">
              <a:spcAft>
                <a:spcPts val="500"/>
              </a:spcAft>
            </a:pPr>
            <a:r>
              <a:rPr lang="fr-FR" sz="1600" b="1" dirty="0" smtClean="0">
                <a:latin typeface="Arial"/>
                <a:cs typeface="Arial"/>
              </a:rPr>
              <a:t>Mme PAPADOPOULOS Anastasia</a:t>
            </a:r>
          </a:p>
          <a:p>
            <a:pPr marL="0" lvl="1">
              <a:spcAft>
                <a:spcPts val="500"/>
              </a:spcAft>
            </a:pPr>
            <a:r>
              <a:rPr lang="fr-FR" sz="1600" b="1" dirty="0" smtClean="0">
                <a:latin typeface="Arial"/>
                <a:cs typeface="Arial"/>
              </a:rPr>
              <a:t>Le 24/04/2025</a:t>
            </a:r>
            <a:br>
              <a:rPr lang="fr-FR" sz="1600" b="1" dirty="0" smtClean="0">
                <a:latin typeface="Arial"/>
                <a:cs typeface="Arial"/>
              </a:rPr>
            </a:br>
            <a:endParaRPr lang="fr-FR" sz="1600" b="1" dirty="0">
              <a:latin typeface="Arial"/>
              <a:cs typeface="Arial"/>
            </a:endParaRPr>
          </a:p>
        </p:txBody>
      </p:sp>
      <p:pic>
        <p:nvPicPr>
          <p:cNvPr id="44" name="Image 43" descr="noun_2259_cc.pn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flipH="1">
            <a:off x="6413007" y="679288"/>
            <a:ext cx="697095" cy="432000"/>
          </a:xfrm>
          <a:prstGeom prst="rect">
            <a:avLst/>
          </a:prstGeom>
        </p:spPr>
      </p:pic>
      <p:pic>
        <p:nvPicPr>
          <p:cNvPr id="45" name="Image 44" descr="noun_753163_cc.pn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3112775" y="1038201"/>
            <a:ext cx="482326" cy="414000"/>
          </a:xfrm>
          <a:prstGeom prst="rect">
            <a:avLst/>
          </a:prstGeom>
        </p:spPr>
      </p:pic>
      <p:pic>
        <p:nvPicPr>
          <p:cNvPr id="46" name="Image 45" descr="noun_698923_cc.pn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6534550" y="5272827"/>
            <a:ext cx="650609" cy="432000"/>
          </a:xfrm>
          <a:prstGeom prst="rect">
            <a:avLst/>
          </a:prstGeom>
        </p:spPr>
      </p:pic>
      <p:sp>
        <p:nvSpPr>
          <p:cNvPr id="40" name="Espace réservé du pied de page 4">
            <a:extLst>
              <a:ext uri="{FF2B5EF4-FFF2-40B4-BE49-F238E27FC236}">
                <a16:creationId xmlns:a16="http://schemas.microsoft.com/office/drawing/2014/main" id="{803BD029-5842-41EB-B363-0A3611F2DB29}"/>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2052" name="Picture 4" descr="Carte anniversaire femme-Ballons. Réf. 18 - Cartes anniversaire/Anniversaire  femme - Dianne'Style"/>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46920" y="5747372"/>
            <a:ext cx="3256569" cy="447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731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1577" y="349955"/>
            <a:ext cx="7112694" cy="10058400"/>
          </a:xfrm>
          <a:prstGeom prst="rect">
            <a:avLst/>
          </a:prstGeom>
        </p:spPr>
      </p:pic>
    </p:spTree>
    <p:extLst>
      <p:ext uri="{BB962C8B-B14F-4D97-AF65-F5344CB8AC3E}">
        <p14:creationId xmlns:p14="http://schemas.microsoft.com/office/powerpoint/2010/main" val="420700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6"/>
          <p:cNvSpPr txBox="1">
            <a:spLocks noChangeArrowheads="1"/>
          </p:cNvSpPr>
          <p:nvPr/>
        </p:nvSpPr>
        <p:spPr>
          <a:xfrm>
            <a:off x="272971" y="1599717"/>
            <a:ext cx="6734133" cy="672145"/>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900" b="1" dirty="0">
                <a:solidFill>
                  <a:schemeClr val="bg1"/>
                </a:solidFill>
                <a:latin typeface="Arial"/>
                <a:cs typeface="Arial"/>
              </a:rPr>
              <a:t>Bon à </a:t>
            </a:r>
            <a:r>
              <a:rPr lang="fr-FR" sz="1900" b="1" dirty="0" smtClean="0">
                <a:solidFill>
                  <a:schemeClr val="bg1"/>
                </a:solidFill>
                <a:latin typeface="Arial"/>
                <a:cs typeface="Arial"/>
              </a:rPr>
              <a:t>savoir </a:t>
            </a:r>
            <a:endParaRPr lang="fr-FR" sz="1900" b="1" dirty="0">
              <a:solidFill>
                <a:schemeClr val="bg1"/>
              </a:solidFill>
              <a:latin typeface="Arial"/>
              <a:cs typeface="Arial"/>
            </a:endParaRPr>
          </a:p>
        </p:txBody>
      </p:sp>
      <p:grpSp>
        <p:nvGrpSpPr>
          <p:cNvPr id="23" name="Grouper 22"/>
          <p:cNvGrpSpPr>
            <a:grpSpLocks noChangeAspect="1"/>
          </p:cNvGrpSpPr>
          <p:nvPr/>
        </p:nvGrpSpPr>
        <p:grpSpPr>
          <a:xfrm>
            <a:off x="329227" y="715356"/>
            <a:ext cx="854737" cy="831566"/>
            <a:chOff x="4764278" y="116651"/>
            <a:chExt cx="2725304" cy="2651424"/>
          </a:xfrm>
        </p:grpSpPr>
        <p:sp>
          <p:nvSpPr>
            <p:cNvPr id="25" name="Rectangle 24"/>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20</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842765" y="825632"/>
            <a:ext cx="6257045" cy="566053"/>
          </a:xfrm>
          <a:solidFill>
            <a:srgbClr val="604E48"/>
          </a:solidFill>
        </p:spPr>
        <p:txBody>
          <a:bodyPr lIns="180000" anchor="ctr">
            <a:noAutofit/>
          </a:bodyPr>
          <a:lstStyle/>
          <a:p>
            <a:pPr algn="l" eaLnBrk="1" hangingPunct="1"/>
            <a:r>
              <a:rPr lang="fr-FR" sz="2200" dirty="0">
                <a:solidFill>
                  <a:schemeClr val="bg1"/>
                </a:solidFill>
              </a:rPr>
              <a:t>A la résidence</a:t>
            </a:r>
            <a:endParaRPr lang="fr-FR" sz="2200" b="1" dirty="0">
              <a:solidFill>
                <a:schemeClr val="bg1"/>
              </a:solidFill>
              <a:latin typeface="Arial"/>
              <a:cs typeface="Arial"/>
            </a:endParaRPr>
          </a:p>
        </p:txBody>
      </p:sp>
      <p:pic>
        <p:nvPicPr>
          <p:cNvPr id="2" name="Image 1" descr="pencil-160872_960_720.png"/>
          <p:cNvPicPr>
            <a:picLocks noChangeAspect="1"/>
          </p:cNvPicPr>
          <p:nvPr/>
        </p:nvPicPr>
        <p:blipFill>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72407" y="4867983"/>
            <a:ext cx="446280" cy="446280"/>
          </a:xfrm>
          <a:prstGeom prst="rect">
            <a:avLst/>
          </a:prstGeom>
        </p:spPr>
      </p:pic>
      <p:sp>
        <p:nvSpPr>
          <p:cNvPr id="39" name="Rectangle 38"/>
          <p:cNvSpPr/>
          <p:nvPr/>
        </p:nvSpPr>
        <p:spPr>
          <a:xfrm>
            <a:off x="272971" y="2167951"/>
            <a:ext cx="6744472" cy="8157787"/>
          </a:xfrm>
          <a:prstGeom prst="rect">
            <a:avLst/>
          </a:prstGeom>
          <a:solidFill>
            <a:srgbClr val="C50B34">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288778" y="2288802"/>
            <a:ext cx="6431321" cy="2318583"/>
          </a:xfrm>
          <a:prstGeom prst="rect">
            <a:avLst/>
          </a:prstGeom>
          <a:noFill/>
        </p:spPr>
        <p:txBody>
          <a:bodyPr wrap="square" lIns="180000" rIns="180000" rtlCol="0">
            <a:spAutoFit/>
          </a:bodyPr>
          <a:lstStyle/>
          <a:p>
            <a:pPr marL="0" lvl="1">
              <a:spcAft>
                <a:spcPts val="500"/>
              </a:spcAft>
            </a:pPr>
            <a:r>
              <a:rPr lang="fr-FR" b="1" dirty="0">
                <a:solidFill>
                  <a:srgbClr val="C50B34"/>
                </a:solidFill>
                <a:latin typeface="Arial"/>
                <a:cs typeface="Arial"/>
              </a:rPr>
              <a:t>Coiffeur</a:t>
            </a:r>
          </a:p>
          <a:p>
            <a:pPr marL="0" lvl="1">
              <a:spcAft>
                <a:spcPts val="500"/>
              </a:spcAft>
            </a:pPr>
            <a:r>
              <a:rPr lang="fr-FR" b="1" dirty="0">
                <a:solidFill>
                  <a:srgbClr val="000000"/>
                </a:solidFill>
                <a:latin typeface="Arial"/>
                <a:cs typeface="Arial"/>
              </a:rPr>
              <a:t>Mme </a:t>
            </a:r>
            <a:r>
              <a:rPr lang="fr-FR" b="1" dirty="0" smtClean="0">
                <a:solidFill>
                  <a:srgbClr val="000000"/>
                </a:solidFill>
                <a:latin typeface="Arial"/>
                <a:cs typeface="Arial"/>
              </a:rPr>
              <a:t>Vanessa COHIN</a:t>
            </a:r>
            <a:r>
              <a:rPr lang="fr-FR" b="1" dirty="0">
                <a:solidFill>
                  <a:srgbClr val="000000"/>
                </a:solidFill>
                <a:latin typeface="Arial"/>
                <a:cs typeface="Arial"/>
              </a:rPr>
              <a:t/>
            </a:r>
            <a:br>
              <a:rPr lang="fr-FR" b="1" dirty="0">
                <a:solidFill>
                  <a:srgbClr val="000000"/>
                </a:solidFill>
                <a:latin typeface="Arial"/>
                <a:cs typeface="Arial"/>
              </a:rPr>
            </a:br>
            <a:r>
              <a:rPr lang="fr-FR" dirty="0" smtClean="0">
                <a:solidFill>
                  <a:srgbClr val="000000"/>
                </a:solidFill>
                <a:latin typeface="Arial"/>
                <a:cs typeface="Arial"/>
              </a:rPr>
              <a:t>tous les jeudis</a:t>
            </a:r>
            <a:endParaRPr lang="fr-FR" dirty="0">
              <a:latin typeface="Arial"/>
              <a:cs typeface="Arial"/>
            </a:endParaRPr>
          </a:p>
          <a:p>
            <a:pPr marL="0" lvl="1">
              <a:spcAft>
                <a:spcPts val="500"/>
              </a:spcAft>
            </a:pPr>
            <a:r>
              <a:rPr lang="fr-FR" b="1" dirty="0">
                <a:solidFill>
                  <a:srgbClr val="C50B34"/>
                </a:solidFill>
                <a:latin typeface="Arial"/>
                <a:cs typeface="Arial"/>
              </a:rPr>
              <a:t>Pédicure</a:t>
            </a:r>
          </a:p>
          <a:p>
            <a:pPr marL="0" lvl="1">
              <a:spcAft>
                <a:spcPts val="500"/>
              </a:spcAft>
            </a:pPr>
            <a:r>
              <a:rPr lang="fr-FR" b="1" dirty="0">
                <a:solidFill>
                  <a:srgbClr val="000000"/>
                </a:solidFill>
                <a:latin typeface="Arial"/>
                <a:cs typeface="Arial"/>
              </a:rPr>
              <a:t>M</a:t>
            </a:r>
            <a:r>
              <a:rPr lang="fr-FR" b="1" dirty="0" smtClean="0">
                <a:solidFill>
                  <a:srgbClr val="000000"/>
                </a:solidFill>
                <a:latin typeface="Arial"/>
                <a:cs typeface="Arial"/>
              </a:rPr>
              <a:t>. Benjamin VIOT</a:t>
            </a:r>
            <a:r>
              <a:rPr lang="fr-FR" b="1" dirty="0">
                <a:solidFill>
                  <a:srgbClr val="000000"/>
                </a:solidFill>
                <a:latin typeface="Arial"/>
                <a:cs typeface="Arial"/>
              </a:rPr>
              <a:t/>
            </a:r>
            <a:br>
              <a:rPr lang="fr-FR" b="1" dirty="0">
                <a:solidFill>
                  <a:srgbClr val="000000"/>
                </a:solidFill>
                <a:latin typeface="Arial"/>
                <a:cs typeface="Arial"/>
              </a:rPr>
            </a:br>
            <a:r>
              <a:rPr lang="fr-FR" dirty="0" smtClean="0">
                <a:solidFill>
                  <a:srgbClr val="000000"/>
                </a:solidFill>
                <a:latin typeface="Arial"/>
                <a:cs typeface="Arial"/>
              </a:rPr>
              <a:t>tous les vendredis matin</a:t>
            </a:r>
            <a:endParaRPr lang="fr-FR" dirty="0">
              <a:solidFill>
                <a:srgbClr val="000000"/>
              </a:solidFill>
              <a:latin typeface="Arial"/>
              <a:cs typeface="Arial"/>
            </a:endParaRPr>
          </a:p>
          <a:p>
            <a:pPr marL="0" lvl="1">
              <a:spcAft>
                <a:spcPts val="500"/>
              </a:spcAft>
            </a:pPr>
            <a:r>
              <a:rPr lang="fr-FR" dirty="0">
                <a:solidFill>
                  <a:srgbClr val="000000"/>
                </a:solidFill>
                <a:latin typeface="Arial"/>
                <a:cs typeface="Arial"/>
              </a:rPr>
              <a:t> </a:t>
            </a:r>
            <a:r>
              <a:rPr lang="fr-FR" sz="2000" b="1" u="sng" dirty="0">
                <a:solidFill>
                  <a:srgbClr val="000000"/>
                </a:solidFill>
                <a:latin typeface="Arial"/>
                <a:cs typeface="Arial"/>
              </a:rPr>
              <a:t>Prenez rendez-vous auprès de </a:t>
            </a:r>
            <a:r>
              <a:rPr lang="fr-FR" sz="2000" b="1" u="sng" dirty="0" smtClean="0">
                <a:solidFill>
                  <a:srgbClr val="000000"/>
                </a:solidFill>
                <a:latin typeface="Arial"/>
                <a:cs typeface="Arial"/>
              </a:rPr>
              <a:t>l’accueil </a:t>
            </a:r>
            <a:endParaRPr lang="fr-FR" sz="1600" b="1" u="sng" dirty="0">
              <a:latin typeface="Arial"/>
              <a:cs typeface="Arial"/>
            </a:endParaRPr>
          </a:p>
        </p:txBody>
      </p:sp>
      <p:sp>
        <p:nvSpPr>
          <p:cNvPr id="30" name="ZoneTexte 29"/>
          <p:cNvSpPr txBox="1"/>
          <p:nvPr/>
        </p:nvSpPr>
        <p:spPr>
          <a:xfrm>
            <a:off x="349661" y="4637673"/>
            <a:ext cx="6431321" cy="6594113"/>
          </a:xfrm>
          <a:prstGeom prst="rect">
            <a:avLst/>
          </a:prstGeom>
          <a:noFill/>
        </p:spPr>
        <p:txBody>
          <a:bodyPr wrap="square" lIns="180000" rIns="180000" rtlCol="0">
            <a:spAutoFit/>
          </a:bodyPr>
          <a:lstStyle/>
          <a:p>
            <a:pPr marL="0" lvl="1">
              <a:spcAft>
                <a:spcPts val="500"/>
              </a:spcAft>
            </a:pPr>
            <a:r>
              <a:rPr lang="fr-FR" b="1" u="sng" dirty="0">
                <a:solidFill>
                  <a:srgbClr val="C00000"/>
                </a:solidFill>
                <a:latin typeface="Arial"/>
                <a:cs typeface="Arial"/>
              </a:rPr>
              <a:t>Directeur</a:t>
            </a:r>
          </a:p>
          <a:p>
            <a:pPr marL="0" lvl="1">
              <a:spcAft>
                <a:spcPts val="500"/>
              </a:spcAft>
            </a:pPr>
            <a:r>
              <a:rPr lang="fr-FR" b="1" dirty="0">
                <a:latin typeface="Arial"/>
                <a:cs typeface="Arial"/>
              </a:rPr>
              <a:t>Mr DAMBREVILLE </a:t>
            </a:r>
            <a:r>
              <a:rPr lang="fr-FR" b="1" dirty="0" smtClean="0">
                <a:latin typeface="Arial"/>
                <a:cs typeface="Arial"/>
              </a:rPr>
              <a:t>Marvin</a:t>
            </a:r>
            <a:endParaRPr lang="fr-FR" b="1" dirty="0">
              <a:latin typeface="Arial"/>
              <a:cs typeface="Arial"/>
            </a:endParaRPr>
          </a:p>
          <a:p>
            <a:pPr marL="0" lvl="1">
              <a:spcAft>
                <a:spcPts val="500"/>
              </a:spcAft>
            </a:pPr>
            <a:r>
              <a:rPr lang="fr-FR" dirty="0">
                <a:latin typeface="Arial"/>
                <a:cs typeface="Arial"/>
              </a:rPr>
              <a:t>Du lundi au </a:t>
            </a:r>
            <a:r>
              <a:rPr lang="fr-FR" dirty="0" smtClean="0">
                <a:latin typeface="Arial"/>
                <a:cs typeface="Arial"/>
              </a:rPr>
              <a:t>vendredi</a:t>
            </a:r>
            <a:r>
              <a:rPr lang="fr-FR" dirty="0">
                <a:latin typeface="Arial"/>
                <a:cs typeface="Arial"/>
              </a:rPr>
              <a:t> </a:t>
            </a:r>
            <a:r>
              <a:rPr lang="fr-FR" dirty="0" smtClean="0">
                <a:latin typeface="Arial"/>
                <a:cs typeface="Arial"/>
              </a:rPr>
              <a:t>et un week</a:t>
            </a:r>
            <a:r>
              <a:rPr lang="fr-FR" dirty="0">
                <a:latin typeface="Arial"/>
                <a:cs typeface="Arial"/>
              </a:rPr>
              <a:t>-</a:t>
            </a:r>
            <a:r>
              <a:rPr lang="fr-FR" dirty="0" smtClean="0">
                <a:latin typeface="Arial"/>
                <a:cs typeface="Arial"/>
              </a:rPr>
              <a:t>end par mois</a:t>
            </a:r>
          </a:p>
          <a:p>
            <a:pPr marL="0" lvl="1">
              <a:spcAft>
                <a:spcPts val="500"/>
              </a:spcAft>
            </a:pPr>
            <a:r>
              <a:rPr lang="fr-FR" b="1" u="sng" dirty="0">
                <a:solidFill>
                  <a:srgbClr val="C50B34"/>
                </a:solidFill>
                <a:latin typeface="Arial"/>
                <a:cs typeface="Arial"/>
              </a:rPr>
              <a:t>Adjointe de direction</a:t>
            </a:r>
          </a:p>
          <a:p>
            <a:pPr marL="0" lvl="1">
              <a:spcAft>
                <a:spcPts val="500"/>
              </a:spcAft>
            </a:pPr>
            <a:r>
              <a:rPr lang="fr-FR" b="1" dirty="0">
                <a:solidFill>
                  <a:srgbClr val="000000"/>
                </a:solidFill>
                <a:latin typeface="Arial"/>
                <a:cs typeface="Arial"/>
              </a:rPr>
              <a:t>Mme Clara DELAVENNE</a:t>
            </a:r>
            <a:br>
              <a:rPr lang="fr-FR" b="1" dirty="0">
                <a:solidFill>
                  <a:srgbClr val="000000"/>
                </a:solidFill>
                <a:latin typeface="Arial"/>
                <a:cs typeface="Arial"/>
              </a:rPr>
            </a:br>
            <a:r>
              <a:rPr lang="fr-FR" dirty="0">
                <a:solidFill>
                  <a:srgbClr val="000000"/>
                </a:solidFill>
                <a:latin typeface="Arial"/>
                <a:cs typeface="Arial"/>
              </a:rPr>
              <a:t>du lundi au vendredi et un week-end par </a:t>
            </a:r>
            <a:r>
              <a:rPr lang="fr-FR" dirty="0" smtClean="0">
                <a:solidFill>
                  <a:srgbClr val="000000"/>
                </a:solidFill>
                <a:latin typeface="Arial"/>
                <a:cs typeface="Arial"/>
              </a:rPr>
              <a:t>mois</a:t>
            </a:r>
            <a:endParaRPr lang="fr-FR" b="1" u="sng" dirty="0" smtClean="0">
              <a:solidFill>
                <a:srgbClr val="C50B34"/>
              </a:solidFill>
              <a:latin typeface="Arial"/>
              <a:cs typeface="Arial"/>
            </a:endParaRPr>
          </a:p>
          <a:p>
            <a:pPr marL="0" lvl="1">
              <a:spcAft>
                <a:spcPts val="500"/>
              </a:spcAft>
            </a:pPr>
            <a:r>
              <a:rPr lang="fr-FR" b="1" u="sng" dirty="0" smtClean="0">
                <a:solidFill>
                  <a:srgbClr val="C50B34"/>
                </a:solidFill>
                <a:latin typeface="Arial"/>
                <a:cs typeface="Arial"/>
              </a:rPr>
              <a:t>Infirmière Coordinatrice</a:t>
            </a:r>
            <a:endParaRPr lang="fr-FR" b="1" u="sng" dirty="0">
              <a:solidFill>
                <a:srgbClr val="C50B34"/>
              </a:solidFill>
              <a:latin typeface="Arial"/>
              <a:cs typeface="Arial"/>
            </a:endParaRPr>
          </a:p>
          <a:p>
            <a:pPr marL="0" lvl="1">
              <a:spcAft>
                <a:spcPts val="500"/>
              </a:spcAft>
            </a:pPr>
            <a:r>
              <a:rPr lang="fr-FR" b="1" dirty="0" smtClean="0">
                <a:latin typeface="Arial"/>
                <a:cs typeface="Arial"/>
              </a:rPr>
              <a:t>Mme Cassandre NOIRET</a:t>
            </a:r>
            <a:r>
              <a:rPr lang="fr-FR" b="1" dirty="0">
                <a:latin typeface="Arial"/>
                <a:cs typeface="Arial"/>
              </a:rPr>
              <a:t/>
            </a:r>
            <a:br>
              <a:rPr lang="fr-FR" b="1" dirty="0">
                <a:latin typeface="Arial"/>
                <a:cs typeface="Arial"/>
              </a:rPr>
            </a:br>
            <a:r>
              <a:rPr lang="fr-FR" dirty="0" smtClean="0">
                <a:latin typeface="Arial"/>
                <a:cs typeface="Arial"/>
              </a:rPr>
              <a:t>Du lundi au vendredi et un week-end par mois</a:t>
            </a:r>
            <a:r>
              <a:rPr lang="fr-FR" u="sng" dirty="0">
                <a:solidFill>
                  <a:srgbClr val="FFFFFF"/>
                </a:solidFill>
                <a:latin typeface="Arial"/>
                <a:cs typeface="Arial"/>
              </a:rPr>
              <a:t/>
            </a:r>
            <a:br>
              <a:rPr lang="fr-FR" u="sng" dirty="0">
                <a:solidFill>
                  <a:srgbClr val="FFFFFF"/>
                </a:solidFill>
                <a:latin typeface="Arial"/>
                <a:cs typeface="Arial"/>
              </a:rPr>
            </a:br>
            <a:r>
              <a:rPr lang="fr-FR" b="1" u="sng" dirty="0" smtClean="0">
                <a:solidFill>
                  <a:srgbClr val="C50B34"/>
                </a:solidFill>
                <a:latin typeface="Arial"/>
                <a:cs typeface="Arial"/>
              </a:rPr>
              <a:t>Responsable Hôtelière</a:t>
            </a:r>
            <a:endParaRPr lang="fr-FR" b="1" u="sng" dirty="0">
              <a:solidFill>
                <a:srgbClr val="C50B34"/>
              </a:solidFill>
              <a:latin typeface="Arial"/>
              <a:cs typeface="Arial"/>
            </a:endParaRPr>
          </a:p>
          <a:p>
            <a:pPr marL="0" lvl="1">
              <a:spcAft>
                <a:spcPts val="500"/>
              </a:spcAft>
            </a:pPr>
            <a:r>
              <a:rPr lang="fr-FR" b="1" dirty="0" smtClean="0">
                <a:solidFill>
                  <a:srgbClr val="000000"/>
                </a:solidFill>
                <a:latin typeface="Arial"/>
                <a:cs typeface="Arial"/>
              </a:rPr>
              <a:t>Mme Marie-Claude FAGNET</a:t>
            </a:r>
            <a:r>
              <a:rPr lang="fr-FR" b="1" dirty="0">
                <a:solidFill>
                  <a:srgbClr val="000000"/>
                </a:solidFill>
                <a:latin typeface="Arial"/>
                <a:cs typeface="Arial"/>
              </a:rPr>
              <a:t/>
            </a:r>
            <a:br>
              <a:rPr lang="fr-FR" b="1" dirty="0">
                <a:solidFill>
                  <a:srgbClr val="000000"/>
                </a:solidFill>
                <a:latin typeface="Arial"/>
                <a:cs typeface="Arial"/>
              </a:rPr>
            </a:br>
            <a:r>
              <a:rPr lang="fr-FR" dirty="0" smtClean="0">
                <a:solidFill>
                  <a:srgbClr val="000000"/>
                </a:solidFill>
                <a:latin typeface="Arial"/>
                <a:cs typeface="Arial"/>
              </a:rPr>
              <a:t>du lundi au vendredi et un week-end par mois.</a:t>
            </a:r>
          </a:p>
          <a:p>
            <a:pPr marL="0" lvl="1">
              <a:spcAft>
                <a:spcPts val="500"/>
              </a:spcAft>
            </a:pPr>
            <a:r>
              <a:rPr lang="fr-FR" b="1" u="sng" dirty="0" smtClean="0">
                <a:solidFill>
                  <a:srgbClr val="C50B34"/>
                </a:solidFill>
                <a:latin typeface="Arial"/>
                <a:cs typeface="Arial"/>
              </a:rPr>
              <a:t>Agent Technique</a:t>
            </a:r>
          </a:p>
          <a:p>
            <a:pPr marL="0" lvl="1">
              <a:spcAft>
                <a:spcPts val="500"/>
              </a:spcAft>
            </a:pPr>
            <a:r>
              <a:rPr lang="fr-FR" b="1" dirty="0" smtClean="0">
                <a:solidFill>
                  <a:srgbClr val="000000"/>
                </a:solidFill>
                <a:latin typeface="Arial"/>
                <a:cs typeface="Arial"/>
              </a:rPr>
              <a:t>Mr Éric GAUDEFROY</a:t>
            </a:r>
          </a:p>
          <a:p>
            <a:pPr marL="0" lvl="1">
              <a:spcAft>
                <a:spcPts val="500"/>
              </a:spcAft>
            </a:pPr>
            <a:r>
              <a:rPr lang="fr-FR" dirty="0" smtClean="0">
                <a:solidFill>
                  <a:srgbClr val="000000"/>
                </a:solidFill>
                <a:latin typeface="Arial"/>
                <a:cs typeface="Arial"/>
              </a:rPr>
              <a:t>du </a:t>
            </a:r>
            <a:r>
              <a:rPr lang="fr-FR" dirty="0">
                <a:solidFill>
                  <a:srgbClr val="000000"/>
                </a:solidFill>
                <a:latin typeface="Arial"/>
                <a:cs typeface="Arial"/>
              </a:rPr>
              <a:t>lundi au </a:t>
            </a:r>
            <a:r>
              <a:rPr lang="fr-FR" dirty="0" smtClean="0">
                <a:solidFill>
                  <a:srgbClr val="000000"/>
                </a:solidFill>
                <a:latin typeface="Arial"/>
                <a:cs typeface="Arial"/>
              </a:rPr>
              <a:t>vendredi</a:t>
            </a:r>
          </a:p>
          <a:p>
            <a:pPr marL="0" lvl="1">
              <a:spcAft>
                <a:spcPts val="500"/>
              </a:spcAft>
            </a:pPr>
            <a:r>
              <a:rPr lang="fr-FR" b="1" u="sng" dirty="0" smtClean="0">
                <a:solidFill>
                  <a:srgbClr val="C50B34"/>
                </a:solidFill>
                <a:latin typeface="Arial"/>
                <a:cs typeface="Arial"/>
              </a:rPr>
              <a:t>Médecin coordonnateur</a:t>
            </a:r>
          </a:p>
          <a:p>
            <a:pPr marL="0" lvl="1">
              <a:spcAft>
                <a:spcPts val="500"/>
              </a:spcAft>
            </a:pPr>
            <a:r>
              <a:rPr lang="fr-FR" dirty="0" smtClean="0">
                <a:solidFill>
                  <a:srgbClr val="000000"/>
                </a:solidFill>
                <a:latin typeface="Arial"/>
                <a:cs typeface="Arial"/>
              </a:rPr>
              <a:t>Le lundi et le mercredi</a:t>
            </a:r>
            <a:endParaRPr lang="fr-FR" b="1" u="sng" dirty="0">
              <a:solidFill>
                <a:srgbClr val="C50B34"/>
              </a:solidFill>
              <a:latin typeface="Arial"/>
              <a:cs typeface="Arial"/>
            </a:endParaRPr>
          </a:p>
          <a:p>
            <a:pPr marL="0" lvl="1">
              <a:spcAft>
                <a:spcPts val="500"/>
              </a:spcAft>
            </a:pPr>
            <a:endParaRPr lang="fr-FR" b="1" u="sng" dirty="0">
              <a:solidFill>
                <a:srgbClr val="C50B34"/>
              </a:solidFill>
              <a:latin typeface="Arial"/>
              <a:cs typeface="Arial"/>
            </a:endParaRPr>
          </a:p>
          <a:p>
            <a:pPr marL="0" lvl="1">
              <a:spcAft>
                <a:spcPts val="500"/>
              </a:spcAft>
            </a:pPr>
            <a:endParaRPr lang="fr-FR" dirty="0">
              <a:solidFill>
                <a:srgbClr val="000000"/>
              </a:solidFill>
              <a:latin typeface="Arial"/>
              <a:cs typeface="Arial"/>
            </a:endParaRPr>
          </a:p>
          <a:p>
            <a:pPr marL="0" lvl="1">
              <a:spcAft>
                <a:spcPts val="500"/>
              </a:spcAft>
            </a:pPr>
            <a:endParaRPr lang="fr-FR" dirty="0">
              <a:solidFill>
                <a:srgbClr val="000000"/>
              </a:solidFill>
              <a:latin typeface="Arial"/>
              <a:cs typeface="Arial"/>
            </a:endParaRPr>
          </a:p>
        </p:txBody>
      </p:sp>
      <p:pic>
        <p:nvPicPr>
          <p:cNvPr id="27" name="Image 2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35873" y="2623924"/>
            <a:ext cx="1784226" cy="1813987"/>
          </a:xfrm>
          <a:prstGeom prst="rect">
            <a:avLst/>
          </a:prstGeom>
        </p:spPr>
      </p:pic>
      <p:pic>
        <p:nvPicPr>
          <p:cNvPr id="9" name="Image 8" descr="noun_824144_cc.pn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6384110" y="2010546"/>
            <a:ext cx="476758" cy="413616"/>
          </a:xfrm>
          <a:prstGeom prst="rect">
            <a:avLst/>
          </a:prstGeom>
        </p:spPr>
      </p:pic>
      <p:sp>
        <p:nvSpPr>
          <p:cNvPr id="31" name="Espace réservé du pied de page 4">
            <a:extLst>
              <a:ext uri="{FF2B5EF4-FFF2-40B4-BE49-F238E27FC236}">
                <a16:creationId xmlns:a16="http://schemas.microsoft.com/office/drawing/2014/main" id="{A52B69F3-941D-4285-9CA3-1920F732C2B9}"/>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Tree>
    <p:extLst>
      <p:ext uri="{BB962C8B-B14F-4D97-AF65-F5344CB8AC3E}">
        <p14:creationId xmlns:p14="http://schemas.microsoft.com/office/powerpoint/2010/main" val="4252132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r 37"/>
          <p:cNvGrpSpPr>
            <a:grpSpLocks noChangeAspect="1"/>
          </p:cNvGrpSpPr>
          <p:nvPr/>
        </p:nvGrpSpPr>
        <p:grpSpPr>
          <a:xfrm>
            <a:off x="146635" y="839828"/>
            <a:ext cx="854737" cy="831566"/>
            <a:chOff x="4764278" y="116651"/>
            <a:chExt cx="2725304" cy="2651424"/>
          </a:xfrm>
        </p:grpSpPr>
        <p:sp>
          <p:nvSpPr>
            <p:cNvPr id="40" name="Rectangle 39"/>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1" name="Image 40"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21</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361425" y="1011090"/>
            <a:ext cx="6840000" cy="467999"/>
          </a:xfrm>
          <a:solidFill>
            <a:srgbClr val="604E48"/>
          </a:solidFill>
        </p:spPr>
        <p:txBody>
          <a:bodyPr lIns="180000" anchor="ctr">
            <a:noAutofit/>
          </a:bodyPr>
          <a:lstStyle/>
          <a:p>
            <a:pPr algn="l" eaLnBrk="1" hangingPunct="1"/>
            <a:r>
              <a:rPr lang="fr-FR" sz="2200" b="1" dirty="0" smtClean="0">
                <a:solidFill>
                  <a:schemeClr val="bg1"/>
                </a:solidFill>
                <a:latin typeface="Arial"/>
                <a:cs typeface="Arial"/>
              </a:rPr>
              <a:t>                             Jeux</a:t>
            </a:r>
            <a:endParaRPr lang="fr-FR" sz="2200" b="1" dirty="0">
              <a:solidFill>
                <a:schemeClr val="bg1"/>
              </a:solidFill>
              <a:latin typeface="Arial"/>
              <a:cs typeface="Arial"/>
            </a:endParaRPr>
          </a:p>
        </p:txBody>
      </p:sp>
      <p:sp>
        <p:nvSpPr>
          <p:cNvPr id="15" name="Espace réservé du pied de page 4">
            <a:extLst>
              <a:ext uri="{FF2B5EF4-FFF2-40B4-BE49-F238E27FC236}">
                <a16:creationId xmlns:a16="http://schemas.microsoft.com/office/drawing/2014/main" id="{AFB41A05-11AE-4614-975F-32D3DFCBAF6F}"/>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 name="Image 2"/>
          <p:cNvPicPr>
            <a:picLocks noChangeAspect="1"/>
          </p:cNvPicPr>
          <p:nvPr/>
        </p:nvPicPr>
        <p:blipFill>
          <a:blip r:embed="rId5"/>
          <a:stretch>
            <a:fillRect/>
          </a:stretch>
        </p:blipFill>
        <p:spPr>
          <a:xfrm>
            <a:off x="1039730" y="1572909"/>
            <a:ext cx="5483389" cy="4807186"/>
          </a:xfrm>
          <a:prstGeom prst="rect">
            <a:avLst/>
          </a:prstGeom>
        </p:spPr>
      </p:pic>
      <p:pic>
        <p:nvPicPr>
          <p:cNvPr id="4" name="Image 3"/>
          <p:cNvPicPr>
            <a:picLocks noChangeAspect="1"/>
          </p:cNvPicPr>
          <p:nvPr/>
        </p:nvPicPr>
        <p:blipFill>
          <a:blip r:embed="rId6"/>
          <a:stretch>
            <a:fillRect/>
          </a:stretch>
        </p:blipFill>
        <p:spPr>
          <a:xfrm>
            <a:off x="1500790" y="6714221"/>
            <a:ext cx="5145470" cy="3517697"/>
          </a:xfrm>
          <a:prstGeom prst="rect">
            <a:avLst/>
          </a:prstGeom>
        </p:spPr>
      </p:pic>
    </p:spTree>
    <p:extLst>
      <p:ext uri="{BB962C8B-B14F-4D97-AF65-F5344CB8AC3E}">
        <p14:creationId xmlns:p14="http://schemas.microsoft.com/office/powerpoint/2010/main" val="3984725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221" y="275348"/>
            <a:ext cx="3164008" cy="369332"/>
          </a:xfrm>
          <a:prstGeom prst="rect">
            <a:avLst/>
          </a:prstGeom>
        </p:spPr>
        <p:txBody>
          <a:bodyPr wrap="none">
            <a:spAutoFit/>
          </a:bodyPr>
          <a:lstStyle/>
          <a:p>
            <a:pPr lvl="0"/>
            <a:r>
              <a:rPr lang="fr-FR" dirty="0">
                <a:solidFill>
                  <a:srgbClr val="755E56"/>
                </a:solidFill>
              </a:rPr>
              <a:t>Journal interne de la Résidence </a:t>
            </a:r>
          </a:p>
        </p:txBody>
      </p:sp>
      <p:pic>
        <p:nvPicPr>
          <p:cNvPr id="3" name="Image 2"/>
          <p:cNvPicPr>
            <a:picLocks noChangeAspect="1"/>
          </p:cNvPicPr>
          <p:nvPr/>
        </p:nvPicPr>
        <p:blipFill>
          <a:blip r:embed="rId2"/>
          <a:stretch>
            <a:fillRect/>
          </a:stretch>
        </p:blipFill>
        <p:spPr>
          <a:xfrm>
            <a:off x="5745790" y="165460"/>
            <a:ext cx="1633870" cy="475529"/>
          </a:xfrm>
          <a:prstGeom prst="rect">
            <a:avLst/>
          </a:prstGeom>
        </p:spPr>
      </p:pic>
      <p:pic>
        <p:nvPicPr>
          <p:cNvPr id="4" name="Image 3"/>
          <p:cNvPicPr>
            <a:picLocks noChangeAspect="1"/>
          </p:cNvPicPr>
          <p:nvPr/>
        </p:nvPicPr>
        <p:blipFill>
          <a:blip r:embed="rId3"/>
          <a:stretch>
            <a:fillRect/>
          </a:stretch>
        </p:blipFill>
        <p:spPr>
          <a:xfrm>
            <a:off x="154268" y="1119755"/>
            <a:ext cx="853514" cy="829128"/>
          </a:xfrm>
          <a:prstGeom prst="rect">
            <a:avLst/>
          </a:prstGeom>
        </p:spPr>
      </p:pic>
      <p:pic>
        <p:nvPicPr>
          <p:cNvPr id="5" name="Image 4"/>
          <p:cNvPicPr>
            <a:picLocks noChangeAspect="1"/>
          </p:cNvPicPr>
          <p:nvPr/>
        </p:nvPicPr>
        <p:blipFill>
          <a:blip r:embed="rId4"/>
          <a:stretch>
            <a:fillRect/>
          </a:stretch>
        </p:blipFill>
        <p:spPr>
          <a:xfrm>
            <a:off x="619584" y="1380512"/>
            <a:ext cx="6840305" cy="597460"/>
          </a:xfrm>
          <a:prstGeom prst="rect">
            <a:avLst/>
          </a:prstGeom>
        </p:spPr>
      </p:pic>
      <p:pic>
        <p:nvPicPr>
          <p:cNvPr id="1028" name="Picture 4" descr="100+ meilleures idées sur Jeux éducatifs en 2025 | jeux de lettres, jeux de  chiffres, jeu educa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68" y="2047254"/>
            <a:ext cx="6968957" cy="529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86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EUX A IMPRIMER 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1" y="1714500"/>
            <a:ext cx="6118888" cy="872267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a:stretch>
            <a:fillRect/>
          </a:stretch>
        </p:blipFill>
        <p:spPr>
          <a:xfrm>
            <a:off x="0" y="233309"/>
            <a:ext cx="3237257" cy="493819"/>
          </a:xfrm>
          <a:prstGeom prst="rect">
            <a:avLst/>
          </a:prstGeom>
        </p:spPr>
      </p:pic>
      <p:pic>
        <p:nvPicPr>
          <p:cNvPr id="3" name="Image 2"/>
          <p:cNvPicPr>
            <a:picLocks noChangeAspect="1"/>
          </p:cNvPicPr>
          <p:nvPr/>
        </p:nvPicPr>
        <p:blipFill>
          <a:blip r:embed="rId4"/>
          <a:stretch>
            <a:fillRect/>
          </a:stretch>
        </p:blipFill>
        <p:spPr>
          <a:xfrm>
            <a:off x="5821990" y="233309"/>
            <a:ext cx="1633870" cy="475529"/>
          </a:xfrm>
          <a:prstGeom prst="rect">
            <a:avLst/>
          </a:prstGeom>
        </p:spPr>
      </p:pic>
      <p:pic>
        <p:nvPicPr>
          <p:cNvPr id="4" name="Image 3"/>
          <p:cNvPicPr>
            <a:picLocks noChangeAspect="1"/>
          </p:cNvPicPr>
          <p:nvPr/>
        </p:nvPicPr>
        <p:blipFill>
          <a:blip r:embed="rId5"/>
          <a:stretch>
            <a:fillRect/>
          </a:stretch>
        </p:blipFill>
        <p:spPr>
          <a:xfrm>
            <a:off x="192368" y="806250"/>
            <a:ext cx="853514" cy="829128"/>
          </a:xfrm>
          <a:prstGeom prst="rect">
            <a:avLst/>
          </a:prstGeom>
        </p:spPr>
      </p:pic>
      <p:pic>
        <p:nvPicPr>
          <p:cNvPr id="5" name="Image 4"/>
          <p:cNvPicPr>
            <a:picLocks noChangeAspect="1"/>
          </p:cNvPicPr>
          <p:nvPr/>
        </p:nvPicPr>
        <p:blipFill>
          <a:blip r:embed="rId6"/>
          <a:stretch>
            <a:fillRect/>
          </a:stretch>
        </p:blipFill>
        <p:spPr>
          <a:xfrm>
            <a:off x="615555" y="1064339"/>
            <a:ext cx="6840305" cy="597460"/>
          </a:xfrm>
          <a:prstGeom prst="rect">
            <a:avLst/>
          </a:prstGeom>
        </p:spPr>
      </p:pic>
    </p:spTree>
    <p:extLst>
      <p:ext uri="{BB962C8B-B14F-4D97-AF65-F5344CB8AC3E}">
        <p14:creationId xmlns:p14="http://schemas.microsoft.com/office/powerpoint/2010/main" val="1551398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r 37"/>
          <p:cNvGrpSpPr>
            <a:grpSpLocks noChangeAspect="1"/>
          </p:cNvGrpSpPr>
          <p:nvPr/>
        </p:nvGrpSpPr>
        <p:grpSpPr>
          <a:xfrm>
            <a:off x="146635" y="839828"/>
            <a:ext cx="854737" cy="831566"/>
            <a:chOff x="4764278" y="116651"/>
            <a:chExt cx="2725304" cy="2651424"/>
          </a:xfrm>
        </p:grpSpPr>
        <p:sp>
          <p:nvSpPr>
            <p:cNvPr id="40" name="Rectangle 39"/>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1" name="Image 40"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64042"/>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24</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361425" y="1011090"/>
            <a:ext cx="6840000" cy="467999"/>
          </a:xfrm>
          <a:solidFill>
            <a:srgbClr val="604E48"/>
          </a:solidFill>
        </p:spPr>
        <p:txBody>
          <a:bodyPr lIns="180000" anchor="ctr">
            <a:noAutofit/>
          </a:bodyPr>
          <a:lstStyle/>
          <a:p>
            <a:pPr algn="l" eaLnBrk="1" hangingPunct="1"/>
            <a:r>
              <a:rPr lang="fr-FR" sz="2200" dirty="0" err="1" smtClean="0">
                <a:solidFill>
                  <a:schemeClr val="bg1"/>
                </a:solidFill>
              </a:rPr>
              <a:t>Familyvi</a:t>
            </a:r>
            <a:endParaRPr lang="fr-FR" sz="2200" b="1" dirty="0">
              <a:solidFill>
                <a:schemeClr val="bg1"/>
              </a:solidFill>
              <a:latin typeface="Arial"/>
              <a:cs typeface="Arial"/>
            </a:endParaRPr>
          </a:p>
        </p:txBody>
      </p:sp>
      <p:pic>
        <p:nvPicPr>
          <p:cNvPr id="2" name="Image 1" descr="pencil-160872_960_720.png"/>
          <p:cNvPicPr>
            <a:picLocks noChangeAspect="1"/>
          </p:cNvPicPr>
          <p:nvPr/>
        </p:nvPicPr>
        <p:blipFill>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72407" y="4867983"/>
            <a:ext cx="446280" cy="446280"/>
          </a:xfrm>
          <a:prstGeom prst="rect">
            <a:avLst/>
          </a:prstGeom>
        </p:spPr>
      </p:pic>
      <p:pic>
        <p:nvPicPr>
          <p:cNvPr id="4" name="Image 3" descr="icn-areas-documentos.png"/>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65672" y="4792465"/>
            <a:ext cx="540877" cy="540877"/>
          </a:xfrm>
          <a:prstGeom prst="rect">
            <a:avLst/>
          </a:prstGeom>
        </p:spPr>
      </p:pic>
      <p:sp>
        <p:nvSpPr>
          <p:cNvPr id="16" name="Espace réservé du pied de page 4">
            <a:extLst>
              <a:ext uri="{FF2B5EF4-FFF2-40B4-BE49-F238E27FC236}">
                <a16:creationId xmlns:a16="http://schemas.microsoft.com/office/drawing/2014/main" id="{E4D8A588-388D-4423-B789-543627C623EC}"/>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
        <p:nvSpPr>
          <p:cNvPr id="12" name="Titre 1"/>
          <p:cNvSpPr txBox="1">
            <a:spLocks/>
          </p:cNvSpPr>
          <p:nvPr/>
        </p:nvSpPr>
        <p:spPr>
          <a:xfrm>
            <a:off x="519946" y="1544163"/>
            <a:ext cx="6522958" cy="11069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spcBef>
                <a:spcPts val="0"/>
              </a:spcBef>
            </a:pPr>
            <a:r>
              <a:rPr lang="fr-FR" sz="2000" b="0" smtClean="0">
                <a:solidFill>
                  <a:srgbClr val="FF0000"/>
                </a:solidFill>
                <a:latin typeface="Calibri"/>
                <a:ea typeface="+mn-ea"/>
                <a:cs typeface="+mn-cs"/>
              </a:rPr>
              <a:t>POUR PARTAGER DES PHOTOS ET DES MESSAGES</a:t>
            </a:r>
            <a:r>
              <a:rPr lang="fr-FR" sz="2000" b="0" smtClean="0">
                <a:solidFill>
                  <a:prstClr val="black"/>
                </a:solidFill>
                <a:latin typeface="Calibri"/>
                <a:ea typeface="+mn-ea"/>
                <a:cs typeface="+mn-cs"/>
              </a:rPr>
              <a:t>, </a:t>
            </a:r>
            <a:r>
              <a:rPr lang="fr-FR" sz="2000" smtClean="0">
                <a:solidFill>
                  <a:prstClr val="black"/>
                </a:solidFill>
                <a:latin typeface="Calibri"/>
                <a:ea typeface="+mn-ea"/>
                <a:cs typeface="+mn-cs"/>
              </a:rPr>
              <a:t>avec les résidents </a:t>
            </a:r>
            <a:r>
              <a:rPr lang="fr-FR" sz="2000" b="0" smtClean="0">
                <a:solidFill>
                  <a:prstClr val="black"/>
                </a:solidFill>
                <a:latin typeface="Calibri"/>
                <a:ea typeface="+mn-ea"/>
                <a:cs typeface="+mn-cs"/>
              </a:rPr>
              <a:t>inscrivez vous sur: </a:t>
            </a:r>
            <a:r>
              <a:rPr lang="fr-FR" sz="2000" b="0" smtClean="0">
                <a:solidFill>
                  <a:srgbClr val="FF0000"/>
                </a:solidFill>
                <a:latin typeface="Calibri"/>
                <a:ea typeface="+mn-ea"/>
                <a:cs typeface="+mn-cs"/>
              </a:rPr>
              <a:t>www.familyvi.com</a:t>
            </a:r>
            <a:r>
              <a:rPr lang="fr-FR" sz="2000" b="0" smtClean="0">
                <a:solidFill>
                  <a:prstClr val="black"/>
                </a:solidFill>
                <a:latin typeface="Calibri"/>
                <a:ea typeface="+mn-ea"/>
                <a:cs typeface="+mn-cs"/>
              </a:rPr>
              <a:t> et demandez votre code à l’animatrice ou à l’accueil.</a:t>
            </a:r>
            <a:endParaRPr lang="fr-FR" dirty="0">
              <a:solidFill>
                <a:srgbClr val="C00000"/>
              </a:solidFill>
            </a:endParaRPr>
          </a:p>
        </p:txBody>
      </p:sp>
      <p:sp>
        <p:nvSpPr>
          <p:cNvPr id="13" name="Rectangle 12"/>
          <p:cNvSpPr/>
          <p:nvPr/>
        </p:nvSpPr>
        <p:spPr>
          <a:xfrm>
            <a:off x="422111" y="2651068"/>
            <a:ext cx="6762596" cy="7612974"/>
          </a:xfrm>
          <a:prstGeom prst="rect">
            <a:avLst/>
          </a:prstGeom>
          <a:solidFill>
            <a:srgbClr val="755E56">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rPr>
              <a:t>Cette </a:t>
            </a:r>
            <a:r>
              <a:rPr lang="fr-FR" b="1" dirty="0" smtClean="0">
                <a:solidFill>
                  <a:srgbClr val="C50B34"/>
                </a:solidFill>
              </a:rPr>
              <a:t>application gratuite </a:t>
            </a:r>
            <a:r>
              <a:rPr lang="fr-FR" b="1" dirty="0" smtClean="0">
                <a:solidFill>
                  <a:schemeClr val="tx1"/>
                </a:solidFill>
              </a:rPr>
              <a:t>( d’ordre non médical) est disponible gratuitement sur le site internet</a:t>
            </a:r>
            <a:r>
              <a:rPr lang="fr-FR" b="1" dirty="0" smtClean="0">
                <a:solidFill>
                  <a:srgbClr val="C50B34"/>
                </a:solidFill>
              </a:rPr>
              <a:t> www.familyvi.com </a:t>
            </a:r>
            <a:r>
              <a:rPr lang="fr-FR" b="1" dirty="0" smtClean="0">
                <a:solidFill>
                  <a:schemeClr val="tx1"/>
                </a:solidFill>
              </a:rPr>
              <a:t>et téléchargeable sur smartphone et tablette:</a:t>
            </a:r>
          </a:p>
          <a:p>
            <a:pPr algn="ctr"/>
            <a:endParaRPr lang="fr-FR" b="1" dirty="0" smtClean="0">
              <a:solidFill>
                <a:schemeClr val="tx1"/>
              </a:solidFill>
            </a:endParaRPr>
          </a:p>
          <a:p>
            <a:pPr algn="ctr"/>
            <a:r>
              <a:rPr lang="fr-FR" b="1" dirty="0" smtClean="0">
                <a:solidFill>
                  <a:srgbClr val="C00000"/>
                </a:solidFill>
              </a:rPr>
              <a:t>Le fil d’actualité  </a:t>
            </a:r>
            <a:r>
              <a:rPr lang="fr-FR" b="1" dirty="0" smtClean="0">
                <a:solidFill>
                  <a:schemeClr val="tx1"/>
                </a:solidFill>
              </a:rPr>
              <a:t>vous permet d’envoyer des messages à votre parent. Chaque personne de la famille ou des amis peuvent dorénavant correspondre avec son parent et recevoir les actualités de la résidence.</a:t>
            </a:r>
          </a:p>
          <a:p>
            <a:pPr algn="ctr"/>
            <a:endParaRPr lang="fr-FR" b="1" dirty="0">
              <a:solidFill>
                <a:schemeClr val="tx1"/>
              </a:solidFill>
            </a:endParaRPr>
          </a:p>
          <a:p>
            <a:pPr algn="ctr"/>
            <a:r>
              <a:rPr lang="fr-FR" b="1" dirty="0" smtClean="0">
                <a:solidFill>
                  <a:srgbClr val="C00000"/>
                </a:solidFill>
              </a:rPr>
              <a:t>Le Magazine </a:t>
            </a:r>
            <a:r>
              <a:rPr lang="fr-FR" b="1" dirty="0" err="1" smtClean="0">
                <a:solidFill>
                  <a:srgbClr val="C00000"/>
                </a:solidFill>
              </a:rPr>
              <a:t>Familyvi</a:t>
            </a:r>
            <a:r>
              <a:rPr lang="fr-FR" b="1" dirty="0" smtClean="0">
                <a:solidFill>
                  <a:srgbClr val="C00000"/>
                </a:solidFill>
              </a:rPr>
              <a:t> </a:t>
            </a:r>
            <a:r>
              <a:rPr lang="fr-FR" b="1" dirty="0" smtClean="0">
                <a:solidFill>
                  <a:schemeClr val="tx1"/>
                </a:solidFill>
              </a:rPr>
              <a:t>permet à votre parent de recevoir vos messages et vos photos sur une version imprimée personnalisée de son fil d’actualité. Le magazine est imprimé à l’unité et chaque exemplaire mensuel permet au résident de conserver une version écrite des messages et des photos que vous lui adressez.</a:t>
            </a:r>
          </a:p>
          <a:p>
            <a:pPr algn="ctr"/>
            <a:endParaRPr lang="fr-FR" b="1" dirty="0" smtClean="0">
              <a:solidFill>
                <a:schemeClr val="tx1"/>
              </a:solidFill>
            </a:endParaRPr>
          </a:p>
          <a:p>
            <a:pPr algn="ctr"/>
            <a:r>
              <a:rPr lang="fr-FR" b="1" dirty="0" smtClean="0">
                <a:solidFill>
                  <a:srgbClr val="C00000"/>
                </a:solidFill>
              </a:rPr>
              <a:t>Le Kiosque d’information </a:t>
            </a:r>
            <a:r>
              <a:rPr lang="fr-FR" b="1" dirty="0" smtClean="0">
                <a:solidFill>
                  <a:schemeClr val="tx1"/>
                </a:solidFill>
              </a:rPr>
              <a:t>vous permet de consulter l’agenda de la résidence, les activités, les menus, le journal de la résidence….ou que vous soyez, dès lors que vous êtes connecté.</a:t>
            </a:r>
          </a:p>
          <a:p>
            <a:pPr algn="ctr"/>
            <a:endParaRPr lang="fr-FR" b="1" dirty="0" smtClean="0">
              <a:solidFill>
                <a:schemeClr val="tx1"/>
              </a:solidFill>
            </a:endParaRPr>
          </a:p>
          <a:p>
            <a:pPr algn="ctr"/>
            <a:r>
              <a:rPr lang="fr-FR" b="1" dirty="0" smtClean="0">
                <a:solidFill>
                  <a:schemeClr val="tx1"/>
                </a:solidFill>
              </a:rPr>
              <a:t>Une </a:t>
            </a:r>
            <a:r>
              <a:rPr lang="fr-FR" b="1" dirty="0" smtClean="0">
                <a:solidFill>
                  <a:srgbClr val="C00000"/>
                </a:solidFill>
              </a:rPr>
              <a:t>conciergerie</a:t>
            </a:r>
            <a:r>
              <a:rPr lang="fr-FR" b="1" dirty="0" smtClean="0">
                <a:solidFill>
                  <a:schemeClr val="tx1"/>
                </a:solidFill>
              </a:rPr>
              <a:t> facilitera la réservation des services sur mesure pour votre proche: un rendez-vous de coiffeur, un abonnement à un magazine….</a:t>
            </a:r>
          </a:p>
          <a:p>
            <a:pPr algn="ctr"/>
            <a:endParaRPr lang="fr-FR" b="1" dirty="0" smtClean="0">
              <a:solidFill>
                <a:schemeClr val="tx1"/>
              </a:solidFill>
            </a:endParaRPr>
          </a:p>
          <a:p>
            <a:pPr algn="ctr"/>
            <a:r>
              <a:rPr lang="fr-FR" b="1" dirty="0" smtClean="0">
                <a:solidFill>
                  <a:schemeClr val="tx1"/>
                </a:solidFill>
              </a:rPr>
              <a:t>Une </a:t>
            </a:r>
            <a:r>
              <a:rPr lang="fr-FR" b="1" dirty="0" smtClean="0">
                <a:solidFill>
                  <a:srgbClr val="C00000"/>
                </a:solidFill>
              </a:rPr>
              <a:t>boutique en ligne </a:t>
            </a:r>
            <a:r>
              <a:rPr lang="fr-FR" b="1" dirty="0" smtClean="0">
                <a:solidFill>
                  <a:schemeClr val="tx1"/>
                </a:solidFill>
              </a:rPr>
              <a:t>vous permettra de lui offrir des cadeaux facilement fleurs, chocolats, produits d’hygiène et de soins… Vos achats lui seront livrés directement à la résidence en toute sécurité.</a:t>
            </a:r>
          </a:p>
          <a:p>
            <a:pPr algn="ctr"/>
            <a:endParaRPr lang="fr-FR" b="1" dirty="0" smtClean="0">
              <a:solidFill>
                <a:schemeClr val="tx1"/>
              </a:solidFill>
            </a:endParaRPr>
          </a:p>
        </p:txBody>
      </p:sp>
    </p:spTree>
    <p:extLst>
      <p:ext uri="{BB962C8B-B14F-4D97-AF65-F5344CB8AC3E}">
        <p14:creationId xmlns:p14="http://schemas.microsoft.com/office/powerpoint/2010/main" val="442917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7" name="Sous-titre 6"/>
          <p:cNvSpPr>
            <a:spLocks noGrp="1"/>
          </p:cNvSpPr>
          <p:nvPr>
            <p:ph type="subTitle" idx="1"/>
          </p:nvPr>
        </p:nvSpPr>
        <p:spPr>
          <a:xfrm>
            <a:off x="2624589" y="5234724"/>
            <a:ext cx="4300108" cy="1355863"/>
          </a:xfrm>
        </p:spPr>
        <p:txBody>
          <a:bodyPr/>
          <a:lstStyle/>
          <a:p>
            <a:r>
              <a:rPr lang="fr-FR" b="1" dirty="0" smtClean="0">
                <a:solidFill>
                  <a:srgbClr val="E6665C"/>
                </a:solidFill>
              </a:rPr>
              <a:t>Au sein de l’unité Nicolas Boileau, séance </a:t>
            </a:r>
            <a:r>
              <a:rPr lang="fr-FR" b="1" dirty="0" smtClean="0">
                <a:solidFill>
                  <a:srgbClr val="E6665C"/>
                </a:solidFill>
              </a:rPr>
              <a:t>de zoothérapie </a:t>
            </a:r>
            <a:r>
              <a:rPr lang="fr-FR" b="1" dirty="0" smtClean="0">
                <a:solidFill>
                  <a:srgbClr val="E6665C"/>
                </a:solidFill>
              </a:rPr>
              <a:t>avec Vanessa qui intervient une fois par </a:t>
            </a:r>
            <a:r>
              <a:rPr lang="fr-FR" b="1" dirty="0" smtClean="0">
                <a:solidFill>
                  <a:srgbClr val="E6665C"/>
                </a:solidFill>
              </a:rPr>
              <a:t>mois avec nos résidents.</a:t>
            </a:r>
            <a:endParaRPr lang="fr-FR" b="1" dirty="0">
              <a:solidFill>
                <a:srgbClr val="E6665C"/>
              </a:solidFill>
            </a:endParaRPr>
          </a:p>
        </p:txBody>
      </p:sp>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3</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L’ Unité Nicolas Boileau</a:t>
            </a:r>
            <a:endParaRPr lang="fr-FR" sz="2200" dirty="0">
              <a:solidFill>
                <a:srgbClr val="FFFFFF"/>
              </a:solidFill>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5932" y="1838465"/>
            <a:ext cx="3272180" cy="24541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Imag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6635" y="6759453"/>
            <a:ext cx="3280995" cy="2460747"/>
          </a:xfrm>
          <a:prstGeom prst="rect">
            <a:avLst/>
          </a:prstGeom>
          <a:ln>
            <a:noFill/>
          </a:ln>
          <a:effectLst>
            <a:softEdge rad="112500"/>
          </a:effectLst>
        </p:spPr>
      </p:pic>
      <p:pic>
        <p:nvPicPr>
          <p:cNvPr id="4" name="Imag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971288" y="2067142"/>
            <a:ext cx="3210005" cy="2407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123920" y="7532711"/>
            <a:ext cx="3091893" cy="23189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8674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Titre 2"/>
          <p:cNvSpPr>
            <a:spLocks noGrp="1"/>
          </p:cNvSpPr>
          <p:nvPr>
            <p:ph type="title"/>
          </p:nvPr>
        </p:nvSpPr>
        <p:spPr>
          <a:xfrm>
            <a:off x="967243" y="4352705"/>
            <a:ext cx="6008090" cy="2048095"/>
          </a:xfrm>
        </p:spPr>
        <p:txBody>
          <a:bodyPr>
            <a:normAutofit/>
          </a:bodyPr>
          <a:lstStyle/>
          <a:p>
            <a:r>
              <a:rPr lang="fr-FR" sz="1800" dirty="0" smtClean="0">
                <a:solidFill>
                  <a:srgbClr val="FF3399"/>
                </a:solidFill>
              </a:rPr>
              <a:t>Nous avons réalisé </a:t>
            </a:r>
            <a:r>
              <a:rPr lang="fr-FR" sz="1800" dirty="0" smtClean="0">
                <a:solidFill>
                  <a:srgbClr val="FF3399"/>
                </a:solidFill>
              </a:rPr>
              <a:t>les </a:t>
            </a:r>
            <a:r>
              <a:rPr lang="fr-FR" sz="1800" dirty="0" smtClean="0">
                <a:solidFill>
                  <a:srgbClr val="FF3399"/>
                </a:solidFill>
              </a:rPr>
              <a:t>décorations et centre de table pour </a:t>
            </a:r>
            <a:r>
              <a:rPr lang="fr-FR" sz="1800" dirty="0" smtClean="0">
                <a:solidFill>
                  <a:srgbClr val="FF3399"/>
                </a:solidFill>
              </a:rPr>
              <a:t>Pâques avec les personnes accompagnées </a:t>
            </a:r>
            <a:endParaRPr lang="fr-FR" sz="1800" dirty="0">
              <a:solidFill>
                <a:srgbClr val="FF3399"/>
              </a:solidFill>
            </a:endParaRP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4</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982409"/>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Décoration Pâques</a:t>
            </a:r>
            <a:endParaRPr lang="fr-FR" sz="2200" dirty="0">
              <a:solidFill>
                <a:srgbClr val="FFFFFF"/>
              </a:solidFill>
            </a:endParaRPr>
          </a:p>
        </p:txBody>
      </p:sp>
      <p:pic>
        <p:nvPicPr>
          <p:cNvPr id="7" name="Imag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95978" y="6023751"/>
            <a:ext cx="5170894" cy="38781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71288" y="1913612"/>
            <a:ext cx="3448050" cy="25860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5933" y="1722324"/>
            <a:ext cx="3212526" cy="2409395"/>
          </a:xfrm>
          <a:prstGeom prst="rect">
            <a:avLst/>
          </a:prstGeom>
          <a:ln>
            <a:noFill/>
          </a:ln>
          <a:effectLst>
            <a:softEdge rad="112500"/>
          </a:effectLst>
        </p:spPr>
      </p:pic>
    </p:spTree>
    <p:extLst>
      <p:ext uri="{BB962C8B-B14F-4D97-AF65-F5344CB8AC3E}">
        <p14:creationId xmlns:p14="http://schemas.microsoft.com/office/powerpoint/2010/main" val="1827427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Espace réservé du texte 2"/>
          <p:cNvSpPr>
            <a:spLocks noGrp="1"/>
          </p:cNvSpPr>
          <p:nvPr>
            <p:ph type="body" idx="1"/>
          </p:nvPr>
        </p:nvSpPr>
        <p:spPr>
          <a:xfrm>
            <a:off x="527357" y="4446756"/>
            <a:ext cx="7035493" cy="1471513"/>
          </a:xfrm>
        </p:spPr>
        <p:txBody>
          <a:bodyPr>
            <a:normAutofit fontScale="85000" lnSpcReduction="20000"/>
          </a:bodyPr>
          <a:lstStyle/>
          <a:p>
            <a:pPr algn="ctr"/>
            <a:r>
              <a:rPr lang="fr-FR" b="1" dirty="0" smtClean="0">
                <a:solidFill>
                  <a:srgbClr val="FF3399"/>
                </a:solidFill>
              </a:rPr>
              <a:t>Dimanche 20 Avril 2025 nous avons fêter Pâques avec un intervenant « Jack le Pirate » un moment festif.</a:t>
            </a:r>
          </a:p>
          <a:p>
            <a:pPr algn="ctr"/>
            <a:r>
              <a:rPr lang="fr-FR" b="1" dirty="0" smtClean="0">
                <a:solidFill>
                  <a:srgbClr val="FF3399"/>
                </a:solidFill>
              </a:rPr>
              <a:t>Les </a:t>
            </a:r>
            <a:r>
              <a:rPr lang="fr-FR" b="1" dirty="0">
                <a:solidFill>
                  <a:srgbClr val="FF3399"/>
                </a:solidFill>
              </a:rPr>
              <a:t>personnes accompagnées, leurs familles et nos collaborateurs (ASH, soignants, infirmiers, cuisiniers, plongeurs, la direction) se sont réunis pour partager </a:t>
            </a:r>
            <a:r>
              <a:rPr lang="fr-FR" b="1" dirty="0" smtClean="0">
                <a:solidFill>
                  <a:srgbClr val="FF3399"/>
                </a:solidFill>
              </a:rPr>
              <a:t>ces instants dans </a:t>
            </a:r>
            <a:r>
              <a:rPr lang="fr-FR" b="1" dirty="0">
                <a:solidFill>
                  <a:srgbClr val="FF3399"/>
                </a:solidFill>
              </a:rPr>
              <a:t>une ambiance conviviale et festive.</a:t>
            </a:r>
          </a:p>
        </p:txBody>
      </p:sp>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5</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11" name="Rectangle 16"/>
          <p:cNvSpPr txBox="1">
            <a:spLocks noChangeArrowheads="1"/>
          </p:cNvSpPr>
          <p:nvPr/>
        </p:nvSpPr>
        <p:spPr>
          <a:xfrm>
            <a:off x="551288" y="1089946"/>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Journée de Pâques</a:t>
            </a:r>
            <a:endParaRPr lang="fr-FR" sz="2200" dirty="0">
              <a:solidFill>
                <a:srgbClr val="FFFFFF"/>
              </a:solidFill>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5678" y="1862770"/>
            <a:ext cx="3172039" cy="2379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5400000">
            <a:off x="4823653" y="2020878"/>
            <a:ext cx="2528630" cy="1896473"/>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400000">
            <a:off x="5131204" y="6434005"/>
            <a:ext cx="2486241" cy="186468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5678" y="6080814"/>
            <a:ext cx="2044700" cy="27262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Image 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307542" y="8187787"/>
            <a:ext cx="3295650" cy="248143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57819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37720"/>
            <a:ext cx="5456393" cy="707197"/>
          </a:xfrm>
          <a:prstGeom prst="rect">
            <a:avLst/>
          </a:prstGeom>
        </p:spPr>
      </p:pic>
      <p:pic>
        <p:nvPicPr>
          <p:cNvPr id="4" name="Image 3"/>
          <p:cNvPicPr>
            <a:picLocks noChangeAspect="1"/>
          </p:cNvPicPr>
          <p:nvPr/>
        </p:nvPicPr>
        <p:blipFill>
          <a:blip r:embed="rId4"/>
          <a:stretch>
            <a:fillRect/>
          </a:stretch>
        </p:blipFill>
        <p:spPr>
          <a:xfrm>
            <a:off x="5928980" y="153553"/>
            <a:ext cx="1633870" cy="475529"/>
          </a:xfrm>
          <a:prstGeom prst="rect">
            <a:avLst/>
          </a:prstGeom>
        </p:spPr>
      </p:pic>
      <p:pic>
        <p:nvPicPr>
          <p:cNvPr id="8" name="Image 7"/>
          <p:cNvPicPr>
            <a:picLocks noChangeAspect="1"/>
          </p:cNvPicPr>
          <p:nvPr/>
        </p:nvPicPr>
        <p:blipFill>
          <a:blip r:embed="rId5"/>
          <a:stretch>
            <a:fillRect/>
          </a:stretch>
        </p:blipFill>
        <p:spPr>
          <a:xfrm>
            <a:off x="40597" y="629082"/>
            <a:ext cx="853514" cy="829128"/>
          </a:xfrm>
          <a:prstGeom prst="rect">
            <a:avLst/>
          </a:prstGeom>
        </p:spPr>
      </p:pic>
      <p:pic>
        <p:nvPicPr>
          <p:cNvPr id="5" name="Image 4"/>
          <p:cNvPicPr>
            <a:picLocks noChangeAspect="1"/>
          </p:cNvPicPr>
          <p:nvPr/>
        </p:nvPicPr>
        <p:blipFill>
          <a:blip r:embed="rId6"/>
          <a:stretch>
            <a:fillRect/>
          </a:stretch>
        </p:blipFill>
        <p:spPr>
          <a:xfrm>
            <a:off x="467354" y="924762"/>
            <a:ext cx="6840305" cy="591363"/>
          </a:xfrm>
          <a:prstGeom prst="rect">
            <a:avLst/>
          </a:prstGeom>
        </p:spPr>
      </p:pic>
      <p:graphicFrame>
        <p:nvGraphicFramePr>
          <p:cNvPr id="6" name="Objet 5">
            <a:hlinkClick r:id="" action="ppaction://ole?verb=0"/>
          </p:cNvPr>
          <p:cNvGraphicFramePr>
            <a:graphicFrameLocks noChangeAspect="1"/>
          </p:cNvGraphicFramePr>
          <p:nvPr>
            <p:extLst>
              <p:ext uri="{D42A27DB-BD31-4B8C-83A1-F6EECF244321}">
                <p14:modId xmlns:p14="http://schemas.microsoft.com/office/powerpoint/2010/main" val="983319980"/>
              </p:ext>
            </p:extLst>
          </p:nvPr>
        </p:nvGraphicFramePr>
        <p:xfrm>
          <a:off x="165100" y="1458210"/>
          <a:ext cx="7289800" cy="4708195"/>
        </p:xfrm>
        <a:graphic>
          <a:graphicData uri="http://schemas.openxmlformats.org/presentationml/2006/ole">
            <mc:AlternateContent xmlns:mc="http://schemas.openxmlformats.org/markup-compatibility/2006">
              <mc:Choice xmlns:v="urn:schemas-microsoft-com:vml" Requires="v">
                <p:oleObj spid="_x0000_s3105" name="Présentation" r:id="rId7" imgW="7563899" imgH="5344791" progId="PowerPoint.Show.12">
                  <p:embed/>
                </p:oleObj>
              </mc:Choice>
              <mc:Fallback>
                <p:oleObj name="Présentation" r:id="rId7" imgW="7563899" imgH="5344791" progId="PowerPoint.Show.12">
                  <p:embed/>
                  <p:pic>
                    <p:nvPicPr>
                      <p:cNvPr id="0" name=""/>
                      <p:cNvPicPr/>
                      <p:nvPr/>
                    </p:nvPicPr>
                    <p:blipFill>
                      <a:blip r:embed="rId8"/>
                      <a:stretch>
                        <a:fillRect/>
                      </a:stretch>
                    </p:blipFill>
                    <p:spPr>
                      <a:xfrm>
                        <a:off x="165100" y="1458210"/>
                        <a:ext cx="7289800" cy="4708195"/>
                      </a:xfrm>
                      <a:prstGeom prst="rect">
                        <a:avLst/>
                      </a:prstGeom>
                    </p:spPr>
                  </p:pic>
                </p:oleObj>
              </mc:Fallback>
            </mc:AlternateContent>
          </a:graphicData>
        </a:graphic>
      </p:graphicFrame>
      <p:graphicFrame>
        <p:nvGraphicFramePr>
          <p:cNvPr id="9" name="Objet 8">
            <a:hlinkClick r:id="" action="ppaction://ole?verb=0"/>
          </p:cNvPr>
          <p:cNvGraphicFramePr>
            <a:graphicFrameLocks noChangeAspect="1"/>
          </p:cNvGraphicFramePr>
          <p:nvPr>
            <p:extLst>
              <p:ext uri="{D42A27DB-BD31-4B8C-83A1-F6EECF244321}">
                <p14:modId xmlns:p14="http://schemas.microsoft.com/office/powerpoint/2010/main" val="2166897580"/>
              </p:ext>
            </p:extLst>
          </p:nvPr>
        </p:nvGraphicFramePr>
        <p:xfrm>
          <a:off x="165101" y="6166405"/>
          <a:ext cx="7142558" cy="4347307"/>
        </p:xfrm>
        <a:graphic>
          <a:graphicData uri="http://schemas.openxmlformats.org/presentationml/2006/ole">
            <mc:AlternateContent xmlns:mc="http://schemas.openxmlformats.org/markup-compatibility/2006">
              <mc:Choice xmlns:v="urn:schemas-microsoft-com:vml" Requires="v">
                <p:oleObj spid="_x0000_s3106" name="Présentation" r:id="rId9" imgW="7563899" imgH="5344791" progId="PowerPoint.Show.12">
                  <p:embed/>
                </p:oleObj>
              </mc:Choice>
              <mc:Fallback>
                <p:oleObj name="Présentation" r:id="rId9" imgW="7563899" imgH="5344791" progId="PowerPoint.Show.12">
                  <p:embed/>
                  <p:pic>
                    <p:nvPicPr>
                      <p:cNvPr id="0" name=""/>
                      <p:cNvPicPr/>
                      <p:nvPr/>
                    </p:nvPicPr>
                    <p:blipFill>
                      <a:blip r:embed="rId10"/>
                      <a:stretch>
                        <a:fillRect/>
                      </a:stretch>
                    </p:blipFill>
                    <p:spPr>
                      <a:xfrm>
                        <a:off x="165101" y="6166405"/>
                        <a:ext cx="7142558" cy="4347307"/>
                      </a:xfrm>
                      <a:prstGeom prst="rect">
                        <a:avLst/>
                      </a:prstGeom>
                    </p:spPr>
                  </p:pic>
                </p:oleObj>
              </mc:Fallback>
            </mc:AlternateContent>
          </a:graphicData>
        </a:graphic>
      </p:graphicFrame>
    </p:spTree>
    <p:extLst>
      <p:ext uri="{BB962C8B-B14F-4D97-AF65-F5344CB8AC3E}">
        <p14:creationId xmlns:p14="http://schemas.microsoft.com/office/powerpoint/2010/main" val="3647803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7</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 name="Image 2"/>
          <p:cNvPicPr>
            <a:picLocks noChangeAspect="1"/>
          </p:cNvPicPr>
          <p:nvPr/>
        </p:nvPicPr>
        <p:blipFill>
          <a:blip r:embed="rId6"/>
          <a:stretch>
            <a:fillRect/>
          </a:stretch>
        </p:blipFill>
        <p:spPr>
          <a:xfrm>
            <a:off x="573435" y="1167888"/>
            <a:ext cx="6840305" cy="591363"/>
          </a:xfrm>
          <a:prstGeom prst="rect">
            <a:avLst/>
          </a:prstGeom>
        </p:spPr>
      </p:pic>
      <p:graphicFrame>
        <p:nvGraphicFramePr>
          <p:cNvPr id="2" name="Objet 1">
            <a:hlinkClick r:id="" action="ppaction://ole?verb=0"/>
          </p:cNvPr>
          <p:cNvGraphicFramePr>
            <a:graphicFrameLocks noChangeAspect="1"/>
          </p:cNvGraphicFramePr>
          <p:nvPr>
            <p:extLst>
              <p:ext uri="{D42A27DB-BD31-4B8C-83A1-F6EECF244321}">
                <p14:modId xmlns:p14="http://schemas.microsoft.com/office/powerpoint/2010/main" val="91627998"/>
              </p:ext>
            </p:extLst>
          </p:nvPr>
        </p:nvGraphicFramePr>
        <p:xfrm>
          <a:off x="165932" y="1853071"/>
          <a:ext cx="7247808" cy="4010025"/>
        </p:xfrm>
        <a:graphic>
          <a:graphicData uri="http://schemas.openxmlformats.org/presentationml/2006/ole">
            <mc:AlternateContent xmlns:mc="http://schemas.openxmlformats.org/markup-compatibility/2006">
              <mc:Choice xmlns:v="urn:schemas-microsoft-com:vml" Requires="v">
                <p:oleObj spid="_x0000_s6169" name="Présentation" r:id="rId7" imgW="7563899" imgH="5344791" progId="PowerPoint.Show.12">
                  <p:embed/>
                </p:oleObj>
              </mc:Choice>
              <mc:Fallback>
                <p:oleObj name="Présentation" r:id="rId7" imgW="7563899" imgH="5344791" progId="PowerPoint.Show.12">
                  <p:embed/>
                  <p:pic>
                    <p:nvPicPr>
                      <p:cNvPr id="0" name=""/>
                      <p:cNvPicPr/>
                      <p:nvPr/>
                    </p:nvPicPr>
                    <p:blipFill>
                      <a:blip r:embed="rId8"/>
                      <a:stretch>
                        <a:fillRect/>
                      </a:stretch>
                    </p:blipFill>
                    <p:spPr>
                      <a:xfrm>
                        <a:off x="165932" y="1853071"/>
                        <a:ext cx="7247808" cy="4010025"/>
                      </a:xfrm>
                      <a:prstGeom prst="rect">
                        <a:avLst/>
                      </a:prstGeom>
                    </p:spPr>
                  </p:pic>
                </p:oleObj>
              </mc:Fallback>
            </mc:AlternateContent>
          </a:graphicData>
        </a:graphic>
      </p:graphicFrame>
      <p:graphicFrame>
        <p:nvGraphicFramePr>
          <p:cNvPr id="4" name="Objet 3">
            <a:hlinkClick r:id="" action="ppaction://ole?verb=0"/>
          </p:cNvPr>
          <p:cNvGraphicFramePr>
            <a:graphicFrameLocks noChangeAspect="1"/>
          </p:cNvGraphicFramePr>
          <p:nvPr>
            <p:extLst>
              <p:ext uri="{D42A27DB-BD31-4B8C-83A1-F6EECF244321}">
                <p14:modId xmlns:p14="http://schemas.microsoft.com/office/powerpoint/2010/main" val="1849230094"/>
              </p:ext>
            </p:extLst>
          </p:nvPr>
        </p:nvGraphicFramePr>
        <p:xfrm>
          <a:off x="165933" y="5863096"/>
          <a:ext cx="7137558" cy="4712310"/>
        </p:xfrm>
        <a:graphic>
          <a:graphicData uri="http://schemas.openxmlformats.org/presentationml/2006/ole">
            <mc:AlternateContent xmlns:mc="http://schemas.openxmlformats.org/markup-compatibility/2006">
              <mc:Choice xmlns:v="urn:schemas-microsoft-com:vml" Requires="v">
                <p:oleObj spid="_x0000_s6170" name="Présentation" r:id="rId9" imgW="7563899" imgH="5344791" progId="PowerPoint.Show.12">
                  <p:embed/>
                </p:oleObj>
              </mc:Choice>
              <mc:Fallback>
                <p:oleObj name="Présentation" r:id="rId9" imgW="7563899" imgH="5344791" progId="PowerPoint.Show.12">
                  <p:embed/>
                  <p:pic>
                    <p:nvPicPr>
                      <p:cNvPr id="0" name=""/>
                      <p:cNvPicPr/>
                      <p:nvPr/>
                    </p:nvPicPr>
                    <p:blipFill>
                      <a:blip r:embed="rId10"/>
                      <a:stretch>
                        <a:fillRect/>
                      </a:stretch>
                    </p:blipFill>
                    <p:spPr>
                      <a:xfrm>
                        <a:off x="165933" y="5863096"/>
                        <a:ext cx="7137558" cy="4712310"/>
                      </a:xfrm>
                      <a:prstGeom prst="rect">
                        <a:avLst/>
                      </a:prstGeom>
                    </p:spPr>
                  </p:pic>
                </p:oleObj>
              </mc:Fallback>
            </mc:AlternateContent>
          </a:graphicData>
        </a:graphic>
      </p:graphicFrame>
    </p:spTree>
    <p:extLst>
      <p:ext uri="{BB962C8B-B14F-4D97-AF65-F5344CB8AC3E}">
        <p14:creationId xmlns:p14="http://schemas.microsoft.com/office/powerpoint/2010/main" val="2327514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0728" y="25020"/>
            <a:ext cx="5456393" cy="707197"/>
          </a:xfrm>
          <a:prstGeom prst="rect">
            <a:avLst/>
          </a:prstGeom>
        </p:spPr>
      </p:pic>
      <p:pic>
        <p:nvPicPr>
          <p:cNvPr id="5" name="Image 4"/>
          <p:cNvPicPr>
            <a:picLocks noChangeAspect="1"/>
          </p:cNvPicPr>
          <p:nvPr/>
        </p:nvPicPr>
        <p:blipFill>
          <a:blip r:embed="rId4"/>
          <a:stretch>
            <a:fillRect/>
          </a:stretch>
        </p:blipFill>
        <p:spPr>
          <a:xfrm>
            <a:off x="5682290" y="140853"/>
            <a:ext cx="1633870" cy="475529"/>
          </a:xfrm>
          <a:prstGeom prst="rect">
            <a:avLst/>
          </a:prstGeom>
        </p:spPr>
      </p:pic>
      <p:pic>
        <p:nvPicPr>
          <p:cNvPr id="6" name="Image 5"/>
          <p:cNvPicPr>
            <a:picLocks noChangeAspect="1"/>
          </p:cNvPicPr>
          <p:nvPr/>
        </p:nvPicPr>
        <p:blipFill>
          <a:blip r:embed="rId5"/>
          <a:stretch>
            <a:fillRect/>
          </a:stretch>
        </p:blipFill>
        <p:spPr>
          <a:xfrm>
            <a:off x="100728" y="916555"/>
            <a:ext cx="853514" cy="829128"/>
          </a:xfrm>
          <a:prstGeom prst="rect">
            <a:avLst/>
          </a:prstGeom>
        </p:spPr>
      </p:pic>
      <p:sp>
        <p:nvSpPr>
          <p:cNvPr id="7" name="Rectangle 16"/>
          <p:cNvSpPr txBox="1">
            <a:spLocks noChangeArrowheads="1"/>
          </p:cNvSpPr>
          <p:nvPr/>
        </p:nvSpPr>
        <p:spPr>
          <a:xfrm>
            <a:off x="527485" y="1097119"/>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Planning du mois Mai  temporaire</a:t>
            </a:r>
            <a:endParaRPr lang="fr-FR" sz="2200" dirty="0">
              <a:solidFill>
                <a:srgbClr val="FFFFFF"/>
              </a:solidFill>
            </a:endParaRPr>
          </a:p>
        </p:txBody>
      </p:sp>
      <p:graphicFrame>
        <p:nvGraphicFramePr>
          <p:cNvPr id="2" name="Objet 1">
            <a:hlinkClick r:id="" action="ppaction://ole?verb=0"/>
          </p:cNvPr>
          <p:cNvGraphicFramePr>
            <a:graphicFrameLocks noChangeAspect="1"/>
          </p:cNvGraphicFramePr>
          <p:nvPr>
            <p:extLst>
              <p:ext uri="{D42A27DB-BD31-4B8C-83A1-F6EECF244321}">
                <p14:modId xmlns:p14="http://schemas.microsoft.com/office/powerpoint/2010/main" val="3350176260"/>
              </p:ext>
            </p:extLst>
          </p:nvPr>
        </p:nvGraphicFramePr>
        <p:xfrm>
          <a:off x="100728" y="2226420"/>
          <a:ext cx="7366872" cy="4568825"/>
        </p:xfrm>
        <a:graphic>
          <a:graphicData uri="http://schemas.openxmlformats.org/presentationml/2006/ole">
            <mc:AlternateContent xmlns:mc="http://schemas.openxmlformats.org/markup-compatibility/2006">
              <mc:Choice xmlns:v="urn:schemas-microsoft-com:vml" Requires="v">
                <p:oleObj spid="_x0000_s7180" name="Présentation" r:id="rId6" imgW="7563899" imgH="5344791" progId="PowerPoint.Show.12">
                  <p:embed/>
                </p:oleObj>
              </mc:Choice>
              <mc:Fallback>
                <p:oleObj name="Présentation" r:id="rId6" imgW="7563899" imgH="5344791" progId="PowerPoint.Show.12">
                  <p:embed/>
                  <p:pic>
                    <p:nvPicPr>
                      <p:cNvPr id="0" name=""/>
                      <p:cNvPicPr/>
                      <p:nvPr/>
                    </p:nvPicPr>
                    <p:blipFill>
                      <a:blip r:embed="rId7"/>
                      <a:stretch>
                        <a:fillRect/>
                      </a:stretch>
                    </p:blipFill>
                    <p:spPr>
                      <a:xfrm>
                        <a:off x="100728" y="2226420"/>
                        <a:ext cx="7366872" cy="4568825"/>
                      </a:xfrm>
                      <a:prstGeom prst="rect">
                        <a:avLst/>
                      </a:prstGeom>
                    </p:spPr>
                  </p:pic>
                </p:oleObj>
              </mc:Fallback>
            </mc:AlternateContent>
          </a:graphicData>
        </a:graphic>
      </p:graphicFrame>
    </p:spTree>
    <p:extLst>
      <p:ext uri="{BB962C8B-B14F-4D97-AF65-F5344CB8AC3E}">
        <p14:creationId xmlns:p14="http://schemas.microsoft.com/office/powerpoint/2010/main" val="1332638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4" name="Sous-titre 3"/>
          <p:cNvSpPr>
            <a:spLocks noGrp="1"/>
          </p:cNvSpPr>
          <p:nvPr>
            <p:ph type="subTitle" idx="1"/>
          </p:nvPr>
        </p:nvSpPr>
        <p:spPr>
          <a:xfrm>
            <a:off x="1342594" y="5824341"/>
            <a:ext cx="4497937" cy="779660"/>
          </a:xfrm>
        </p:spPr>
        <p:txBody>
          <a:bodyPr>
            <a:normAutofit/>
          </a:bodyPr>
          <a:lstStyle/>
          <a:p>
            <a:r>
              <a:rPr lang="fr-FR" b="1" dirty="0" smtClean="0">
                <a:solidFill>
                  <a:srgbClr val="0070C0"/>
                </a:solidFill>
              </a:rPr>
              <a:t>Arts-thérapie avec Evelyne qui intervient une fois par mois </a:t>
            </a:r>
            <a:endParaRPr lang="fr-FR" b="1" dirty="0">
              <a:solidFill>
                <a:srgbClr val="0070C0"/>
              </a:solidFill>
            </a:endParaRP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9</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22608" y="818238"/>
            <a:ext cx="1001372" cy="97422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722850" y="938869"/>
            <a:ext cx="6840000" cy="661597"/>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PASA Philipe Le Bel (Pôle d’activités et de soins adaptées)</a:t>
            </a:r>
          </a:p>
        </p:txBody>
      </p:sp>
      <p:sp>
        <p:nvSpPr>
          <p:cNvPr id="3" name="Rectangle 2"/>
          <p:cNvSpPr/>
          <p:nvPr/>
        </p:nvSpPr>
        <p:spPr>
          <a:xfrm>
            <a:off x="1890713" y="5020360"/>
            <a:ext cx="3781425" cy="369332"/>
          </a:xfrm>
          <a:prstGeom prst="rect">
            <a:avLst/>
          </a:prstGeom>
        </p:spPr>
        <p:txBody>
          <a:bodyPr>
            <a:spAutoFit/>
          </a:bodyPr>
          <a:lstStyle/>
          <a:p>
            <a:endParaRPr lang="fr-FR" b="1" i="0" dirty="0">
              <a:solidFill>
                <a:srgbClr val="191919"/>
              </a:solidFill>
              <a:effectLst/>
              <a:latin typeface="LPO"/>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8900" y="1973228"/>
            <a:ext cx="4845050" cy="363378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07163" y="6604001"/>
            <a:ext cx="4738050" cy="3553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41656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10411</TotalTime>
  <Words>1354</Words>
  <Application>Microsoft Office PowerPoint</Application>
  <PresentationFormat>Personnalisé</PresentationFormat>
  <Paragraphs>182</Paragraphs>
  <Slides>24</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34" baseType="lpstr">
      <vt:lpstr>ＭＳ Ｐゴシック</vt:lpstr>
      <vt:lpstr>Arial</vt:lpstr>
      <vt:lpstr>Calibri</vt:lpstr>
      <vt:lpstr>Gill Sans</vt:lpstr>
      <vt:lpstr>Google Sans</vt:lpstr>
      <vt:lpstr>inherit</vt:lpstr>
      <vt:lpstr>LPO</vt:lpstr>
      <vt:lpstr>Outfit</vt:lpstr>
      <vt:lpstr>Thème Office</vt:lpstr>
      <vt:lpstr>Présentation</vt:lpstr>
      <vt:lpstr>Présentation PowerPoint</vt:lpstr>
      <vt:lpstr>Présentation PowerPoint</vt:lpstr>
      <vt:lpstr>Présentation PowerPoint</vt:lpstr>
      <vt:lpstr>Nous avons réalisé les décorations et centre de table pour Pâques avec les personnes accompagnées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la résidence</vt:lpstr>
      <vt:lpstr>                             Jeux</vt:lpstr>
      <vt:lpstr>Présentation PowerPoint</vt:lpstr>
      <vt:lpstr>Présentation PowerPoint</vt:lpstr>
      <vt:lpstr>Familyvi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Grégory Riboulet</dc:creator>
  <cp:lastModifiedBy>DAMBREVILLE Marvin</cp:lastModifiedBy>
  <cp:revision>443</cp:revision>
  <cp:lastPrinted>2024-11-06T09:15:47Z</cp:lastPrinted>
  <dcterms:created xsi:type="dcterms:W3CDTF">2017-02-14T13:34:35Z</dcterms:created>
  <dcterms:modified xsi:type="dcterms:W3CDTF">2025-04-28T12:30:14Z</dcterms:modified>
</cp:coreProperties>
</file>